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handoutMasterIdLst>
    <p:handoutMasterId r:id="rId145"/>
  </p:handoutMasterIdLst>
  <p:sldIdLst>
    <p:sldId id="3631" r:id="rId2"/>
    <p:sldId id="257" r:id="rId3"/>
    <p:sldId id="259" r:id="rId4"/>
    <p:sldId id="3595" r:id="rId5"/>
    <p:sldId id="3575" r:id="rId6"/>
    <p:sldId id="3573" r:id="rId7"/>
    <p:sldId id="3576" r:id="rId8"/>
    <p:sldId id="3577" r:id="rId9"/>
    <p:sldId id="3596" r:id="rId10"/>
    <p:sldId id="260" r:id="rId11"/>
    <p:sldId id="3764" r:id="rId12"/>
    <p:sldId id="3765" r:id="rId13"/>
    <p:sldId id="3766" r:id="rId14"/>
    <p:sldId id="3767" r:id="rId15"/>
    <p:sldId id="3768" r:id="rId16"/>
    <p:sldId id="3578" r:id="rId17"/>
    <p:sldId id="3579" r:id="rId18"/>
    <p:sldId id="3580" r:id="rId19"/>
    <p:sldId id="3581" r:id="rId20"/>
    <p:sldId id="3563" r:id="rId21"/>
    <p:sldId id="3582" r:id="rId22"/>
    <p:sldId id="3583" r:id="rId23"/>
    <p:sldId id="3586" r:id="rId24"/>
    <p:sldId id="3589" r:id="rId25"/>
    <p:sldId id="3590" r:id="rId26"/>
    <p:sldId id="3591" r:id="rId27"/>
    <p:sldId id="3707" r:id="rId28"/>
    <p:sldId id="3708" r:id="rId29"/>
    <p:sldId id="3709" r:id="rId30"/>
    <p:sldId id="3584" r:id="rId31"/>
    <p:sldId id="262" r:id="rId32"/>
    <p:sldId id="3597" r:id="rId33"/>
    <p:sldId id="3598" r:id="rId34"/>
    <p:sldId id="3599" r:id="rId35"/>
    <p:sldId id="3710" r:id="rId36"/>
    <p:sldId id="3611" r:id="rId37"/>
    <p:sldId id="3633" r:id="rId38"/>
    <p:sldId id="3711" r:id="rId39"/>
    <p:sldId id="3602" r:id="rId40"/>
    <p:sldId id="3634" r:id="rId41"/>
    <p:sldId id="3632" r:id="rId42"/>
    <p:sldId id="3603" r:id="rId43"/>
    <p:sldId id="3612" r:id="rId44"/>
    <p:sldId id="3604" r:id="rId45"/>
    <p:sldId id="3712" r:id="rId46"/>
    <p:sldId id="3713" r:id="rId47"/>
    <p:sldId id="3605" r:id="rId48"/>
    <p:sldId id="3606" r:id="rId49"/>
    <p:sldId id="3607" r:id="rId50"/>
    <p:sldId id="3608" r:id="rId51"/>
    <p:sldId id="3609" r:id="rId52"/>
    <p:sldId id="3613" r:id="rId53"/>
    <p:sldId id="3614" r:id="rId54"/>
    <p:sldId id="3615" r:id="rId55"/>
    <p:sldId id="3635" r:id="rId56"/>
    <p:sldId id="3617" r:id="rId57"/>
    <p:sldId id="3730" r:id="rId58"/>
    <p:sldId id="3638" r:id="rId59"/>
    <p:sldId id="3639" r:id="rId60"/>
    <p:sldId id="3640" r:id="rId61"/>
    <p:sldId id="3637" r:id="rId62"/>
    <p:sldId id="3642" r:id="rId63"/>
    <p:sldId id="3714" r:id="rId64"/>
    <p:sldId id="3715" r:id="rId65"/>
    <p:sldId id="3636" r:id="rId66"/>
    <p:sldId id="3619" r:id="rId67"/>
    <p:sldId id="3618" r:id="rId68"/>
    <p:sldId id="3620" r:id="rId69"/>
    <p:sldId id="3716" r:id="rId70"/>
    <p:sldId id="3644" r:id="rId71"/>
    <p:sldId id="3700" r:id="rId72"/>
    <p:sldId id="3701" r:id="rId73"/>
    <p:sldId id="3675" r:id="rId74"/>
    <p:sldId id="3616" r:id="rId75"/>
    <p:sldId id="3645" r:id="rId76"/>
    <p:sldId id="3706" r:id="rId77"/>
    <p:sldId id="3717" r:id="rId78"/>
    <p:sldId id="3731" r:id="rId79"/>
    <p:sldId id="3718" r:id="rId80"/>
    <p:sldId id="3719" r:id="rId81"/>
    <p:sldId id="3720" r:id="rId82"/>
    <p:sldId id="3621" r:id="rId83"/>
    <p:sldId id="3732" r:id="rId84"/>
    <p:sldId id="3625" r:id="rId85"/>
    <p:sldId id="3624" r:id="rId86"/>
    <p:sldId id="3626" r:id="rId87"/>
    <p:sldId id="3630" r:id="rId88"/>
    <p:sldId id="3690" r:id="rId89"/>
    <p:sldId id="3691" r:id="rId90"/>
    <p:sldId id="3692" r:id="rId91"/>
    <p:sldId id="3722" r:id="rId92"/>
    <p:sldId id="3698" r:id="rId93"/>
    <p:sldId id="3733" r:id="rId94"/>
    <p:sldId id="3723" r:id="rId95"/>
    <p:sldId id="3654" r:id="rId96"/>
    <p:sldId id="3655" r:id="rId97"/>
    <p:sldId id="3656" r:id="rId98"/>
    <p:sldId id="3725" r:id="rId99"/>
    <p:sldId id="3728" r:id="rId100"/>
    <p:sldId id="3726" r:id="rId101"/>
    <p:sldId id="3734" r:id="rId102"/>
    <p:sldId id="3727" r:id="rId103"/>
    <p:sldId id="3735" r:id="rId104"/>
    <p:sldId id="3736" r:id="rId105"/>
    <p:sldId id="3737" r:id="rId106"/>
    <p:sldId id="3738" r:id="rId107"/>
    <p:sldId id="3739" r:id="rId108"/>
    <p:sldId id="3729" r:id="rId109"/>
    <p:sldId id="3741" r:id="rId110"/>
    <p:sldId id="3721" r:id="rId111"/>
    <p:sldId id="3676" r:id="rId112"/>
    <p:sldId id="3677" r:id="rId113"/>
    <p:sldId id="3681" r:id="rId114"/>
    <p:sldId id="3682" r:id="rId115"/>
    <p:sldId id="3683" r:id="rId116"/>
    <p:sldId id="3684" r:id="rId117"/>
    <p:sldId id="3685" r:id="rId118"/>
    <p:sldId id="3686" r:id="rId119"/>
    <p:sldId id="3678" r:id="rId120"/>
    <p:sldId id="3679" r:id="rId121"/>
    <p:sldId id="3740" r:id="rId122"/>
    <p:sldId id="3743" r:id="rId123"/>
    <p:sldId id="3744" r:id="rId124"/>
    <p:sldId id="3742" r:id="rId125"/>
    <p:sldId id="3646" r:id="rId126"/>
    <p:sldId id="3660" r:id="rId127"/>
    <p:sldId id="3745" r:id="rId128"/>
    <p:sldId id="3746" r:id="rId129"/>
    <p:sldId id="3748" r:id="rId130"/>
    <p:sldId id="3747" r:id="rId131"/>
    <p:sldId id="3749" r:id="rId132"/>
    <p:sldId id="3753" r:id="rId133"/>
    <p:sldId id="3754" r:id="rId134"/>
    <p:sldId id="3755" r:id="rId135"/>
    <p:sldId id="3756" r:id="rId136"/>
    <p:sldId id="3757" r:id="rId137"/>
    <p:sldId id="3759" r:id="rId138"/>
    <p:sldId id="3758" r:id="rId139"/>
    <p:sldId id="3760" r:id="rId140"/>
    <p:sldId id="3761" r:id="rId141"/>
    <p:sldId id="3763" r:id="rId142"/>
    <p:sldId id="3762" r:id="rId1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FF"/>
    <a:srgbClr val="F5E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519D2-833D-4DD6-9E72-2FC63A85E03A}" v="128" dt="2023-02-22T12:24:29.449"/>
    <p1510:client id="{3C8B59AC-8D20-4BDB-8DCC-E52A1FD78948}" v="1463" dt="2023-02-22T10:06:05.555"/>
    <p1510:client id="{535D47D9-3315-42AA-BDAB-76F36324652D}" v="2888" dt="2023-02-23T09:26:11.071"/>
    <p1510:client id="{7341D979-916C-4208-8C87-9CA35A47A385}" v="294" dt="2023-02-23T07:59:13.236"/>
    <p1510:client id="{771BF00C-A4B4-4746-8191-11341BD24049}" v="3650" dt="2023-02-22T15:41:02.358"/>
    <p1510:client id="{A0536252-CC09-453B-8809-5898D441D9C9}" v="1011" dt="2023-02-23T10:35:51.153"/>
    <p1510:client id="{B87E3CD1-DD68-4224-BAB8-5FF1762538F3}" v="4177" dt="2023-02-23T07:46:59.423"/>
    <p1510:client id="{C6814D5B-2C94-4DCC-9726-6BA0C8ACD344}" v="95" dt="2023-02-22T13:00:51.502"/>
    <p1510:client id="{F6451FFD-C832-4657-BD60-18885146EFDC}" v="5861" dt="2023-02-22T12:21:52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A5C21-6906-4A4F-A174-B8CB3ACDC9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B30F-3176-4B9D-85BE-088A7FB370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430C2-774C-4B28-9DA7-0BC648B93355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2E794-60B4-46BE-BEE9-A92087F010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7F3CF-FC2E-4F09-A37E-C2FC6B11C4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CCD71-4F32-4144-A5C0-1C5C100A3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83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DFA82-099B-4192-AF7C-8A03550679C8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776AA-8559-4312-A299-19B3AEEA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11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 </a:t>
            </a:r>
            <a:r>
              <a:rPr lang="th-TH" dirty="0"/>
              <a:t>เป็นไลบรารี่ การพัฒนาหนึ่งในการสื่อสารบนเครื่อข่าย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คือ </a:t>
            </a:r>
            <a:r>
              <a:rPr lang="en-GB" dirty="0"/>
              <a:t>publish/</a:t>
            </a:r>
            <a:r>
              <a:rPr lang="en-GB" dirty="0" err="1"/>
              <a:t>subcribe</a:t>
            </a:r>
            <a:r>
              <a:rPr lang="en-GB" dirty="0"/>
              <a:t> </a:t>
            </a:r>
            <a:r>
              <a:rPr lang="th-TH" dirty="0"/>
              <a:t>ซึ่งมีลักษณะคล้ายกับ </a:t>
            </a:r>
            <a:r>
              <a:rPr lang="en-GB" dirty="0" err="1"/>
              <a:t>mqtt</a:t>
            </a:r>
            <a:r>
              <a:rPr lang="en-GB" dirty="0"/>
              <a:t> </a:t>
            </a:r>
            <a:r>
              <a:rPr lang="th-TH" dirty="0"/>
              <a:t>หรือ </a:t>
            </a:r>
            <a:r>
              <a:rPr lang="en-GB" dirty="0"/>
              <a:t>OPC</a:t>
            </a:r>
          </a:p>
          <a:p>
            <a:endParaRPr lang="en-GB" dirty="0"/>
          </a:p>
          <a:p>
            <a:r>
              <a:rPr lang="th-TH" dirty="0"/>
              <a:t>แต่เครือข่ายของ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สามารถทำได้ดีในรูปแบบของพิกัดเฟรม</a:t>
            </a:r>
            <a:r>
              <a:rPr lang="en-GB" dirty="0"/>
              <a:t> </a:t>
            </a:r>
            <a:r>
              <a:rPr lang="th-TH" dirty="0"/>
              <a:t>หรือดครงสร้างข้อมูลที่พ่วงกับพิกัดเฟรม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75330-9180-4D6C-BE38-FBC3EDFB225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60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 </a:t>
            </a:r>
            <a:r>
              <a:rPr lang="th-TH" dirty="0"/>
              <a:t>เป็นไลบรารี่ การพัฒนาหนึ่งในการสื่อสารบนเครื่อข่าย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คือ </a:t>
            </a:r>
            <a:r>
              <a:rPr lang="en-GB" dirty="0"/>
              <a:t>publish/</a:t>
            </a:r>
            <a:r>
              <a:rPr lang="en-GB" dirty="0" err="1"/>
              <a:t>subcribe</a:t>
            </a:r>
            <a:r>
              <a:rPr lang="en-GB" dirty="0"/>
              <a:t> </a:t>
            </a:r>
            <a:r>
              <a:rPr lang="th-TH" dirty="0"/>
              <a:t>ซึ่งมีลักษณะคล้ายกับ </a:t>
            </a:r>
            <a:r>
              <a:rPr lang="en-GB" dirty="0" err="1"/>
              <a:t>mqtt</a:t>
            </a:r>
            <a:r>
              <a:rPr lang="en-GB" dirty="0"/>
              <a:t> </a:t>
            </a:r>
            <a:r>
              <a:rPr lang="th-TH" dirty="0"/>
              <a:t>หรือ </a:t>
            </a:r>
            <a:r>
              <a:rPr lang="en-GB" dirty="0"/>
              <a:t>OPC</a:t>
            </a:r>
          </a:p>
          <a:p>
            <a:endParaRPr lang="en-GB" dirty="0"/>
          </a:p>
          <a:p>
            <a:r>
              <a:rPr lang="th-TH" dirty="0"/>
              <a:t>แต่เครือข่ายของ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สามารถทำได้ดีในรูปแบบของพิกัดเฟรม</a:t>
            </a:r>
            <a:r>
              <a:rPr lang="en-GB" dirty="0"/>
              <a:t> </a:t>
            </a:r>
            <a:r>
              <a:rPr lang="th-TH" dirty="0"/>
              <a:t>หรือดครงสร้างข้อมูลที่พ่วงกับพิกัดเฟรม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75330-9180-4D6C-BE38-FBC3EDFB225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24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 </a:t>
            </a:r>
            <a:r>
              <a:rPr lang="th-TH" dirty="0"/>
              <a:t>เป็นไลบรารี่ การพัฒนาหนึ่งในการสื่อสารบนเครื่อข่าย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คือ </a:t>
            </a:r>
            <a:r>
              <a:rPr lang="en-GB" dirty="0"/>
              <a:t>publish/</a:t>
            </a:r>
            <a:r>
              <a:rPr lang="en-GB" dirty="0" err="1"/>
              <a:t>subcribe</a:t>
            </a:r>
            <a:r>
              <a:rPr lang="en-GB" dirty="0"/>
              <a:t> </a:t>
            </a:r>
            <a:r>
              <a:rPr lang="th-TH" dirty="0"/>
              <a:t>ซึ่งมีลักษณะคล้ายกับ </a:t>
            </a:r>
            <a:r>
              <a:rPr lang="en-GB" dirty="0" err="1"/>
              <a:t>mqtt</a:t>
            </a:r>
            <a:r>
              <a:rPr lang="en-GB" dirty="0"/>
              <a:t> </a:t>
            </a:r>
            <a:r>
              <a:rPr lang="th-TH" dirty="0"/>
              <a:t>หรือ </a:t>
            </a:r>
            <a:r>
              <a:rPr lang="en-GB" dirty="0"/>
              <a:t>OPC</a:t>
            </a:r>
          </a:p>
          <a:p>
            <a:endParaRPr lang="en-GB" dirty="0"/>
          </a:p>
          <a:p>
            <a:r>
              <a:rPr lang="th-TH" dirty="0"/>
              <a:t>แต่เครือข่ายของ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สามารถทำได้ดีในรูปแบบของพิกัดเฟรม</a:t>
            </a:r>
            <a:r>
              <a:rPr lang="en-GB" dirty="0"/>
              <a:t> </a:t>
            </a:r>
            <a:r>
              <a:rPr lang="th-TH" dirty="0"/>
              <a:t>หรือดครงสร้างข้อมูลที่พ่วงกับพิกัดเฟรม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75330-9180-4D6C-BE38-FBC3EDFB225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14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 </a:t>
            </a:r>
            <a:r>
              <a:rPr lang="th-TH" dirty="0"/>
              <a:t>เป็นไลบรารี่ การพัฒนาหนึ่งในการสื่อสารบนเครื่อข่าย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คือ </a:t>
            </a:r>
            <a:r>
              <a:rPr lang="en-GB" dirty="0"/>
              <a:t>publish/</a:t>
            </a:r>
            <a:r>
              <a:rPr lang="en-GB" dirty="0" err="1"/>
              <a:t>subcribe</a:t>
            </a:r>
            <a:r>
              <a:rPr lang="en-GB" dirty="0"/>
              <a:t> </a:t>
            </a:r>
            <a:r>
              <a:rPr lang="th-TH" dirty="0"/>
              <a:t>ซึ่งมีลักษณะคล้ายกับ </a:t>
            </a:r>
            <a:r>
              <a:rPr lang="en-GB" dirty="0" err="1"/>
              <a:t>mqtt</a:t>
            </a:r>
            <a:r>
              <a:rPr lang="en-GB" dirty="0"/>
              <a:t> </a:t>
            </a:r>
            <a:r>
              <a:rPr lang="th-TH" dirty="0"/>
              <a:t>หรือ </a:t>
            </a:r>
            <a:r>
              <a:rPr lang="en-GB" dirty="0"/>
              <a:t>OPC</a:t>
            </a:r>
          </a:p>
          <a:p>
            <a:endParaRPr lang="en-GB" dirty="0"/>
          </a:p>
          <a:p>
            <a:r>
              <a:rPr lang="th-TH" dirty="0"/>
              <a:t>แต่เครือข่ายของ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สามารถทำได้ดีในรูปแบบของพิกัดเฟรม</a:t>
            </a:r>
            <a:r>
              <a:rPr lang="en-GB" dirty="0"/>
              <a:t> </a:t>
            </a:r>
            <a:r>
              <a:rPr lang="th-TH" dirty="0"/>
              <a:t>หรือดครงสร้างข้อมูลที่พ่วงกับพิกัดเฟรม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75330-9180-4D6C-BE38-FBC3EDFB225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91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 </a:t>
            </a:r>
            <a:r>
              <a:rPr lang="th-TH" dirty="0"/>
              <a:t>เป็นไลบรารี่ การพัฒนาหนึ่งในการสื่อสารบนเครื่อข่าย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คือ </a:t>
            </a:r>
            <a:r>
              <a:rPr lang="en-GB" dirty="0"/>
              <a:t>publish/</a:t>
            </a:r>
            <a:r>
              <a:rPr lang="en-GB" dirty="0" err="1"/>
              <a:t>subcribe</a:t>
            </a:r>
            <a:r>
              <a:rPr lang="en-GB" dirty="0"/>
              <a:t> </a:t>
            </a:r>
            <a:r>
              <a:rPr lang="th-TH" dirty="0"/>
              <a:t>ซึ่งมีลักษณะคล้ายกับ </a:t>
            </a:r>
            <a:r>
              <a:rPr lang="en-GB" dirty="0" err="1"/>
              <a:t>mqtt</a:t>
            </a:r>
            <a:r>
              <a:rPr lang="en-GB" dirty="0"/>
              <a:t> </a:t>
            </a:r>
            <a:r>
              <a:rPr lang="th-TH" dirty="0"/>
              <a:t>หรือ </a:t>
            </a:r>
            <a:r>
              <a:rPr lang="en-GB" dirty="0"/>
              <a:t>OPC</a:t>
            </a:r>
          </a:p>
          <a:p>
            <a:endParaRPr lang="en-GB" dirty="0"/>
          </a:p>
          <a:p>
            <a:r>
              <a:rPr lang="th-TH" dirty="0"/>
              <a:t>แต่เครือข่ายของ </a:t>
            </a:r>
            <a:r>
              <a:rPr lang="en-GB" dirty="0" err="1"/>
              <a:t>ros</a:t>
            </a:r>
            <a:r>
              <a:rPr lang="en-GB" dirty="0"/>
              <a:t> </a:t>
            </a:r>
            <a:r>
              <a:rPr lang="th-TH" dirty="0"/>
              <a:t>สามารถทำได้ดีในรูปแบบของพิกัดเฟรม</a:t>
            </a:r>
            <a:r>
              <a:rPr lang="en-GB" dirty="0"/>
              <a:t> </a:t>
            </a:r>
            <a:r>
              <a:rPr lang="th-TH" dirty="0"/>
              <a:t>หรือดครงสร้างข้อมูลที่พ่วงกับพิกัดเฟรม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75330-9180-4D6C-BE38-FBC3EDFB225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7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8F38-8B0A-499B-AD3A-25ABD1C72335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64E-6817-440F-8174-6FA30D081924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6B2E-5F4A-4ADF-917D-FF5FE57EFECB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9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37FA-E2F2-4D0B-A8E1-633FF910C448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E045-1A97-4C2C-ABBD-ED2BE9611146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1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F6FF-F757-4D7B-9D46-C1735D6573DF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746-CB9C-4A0D-9A7C-EA92EDE17922}" type="datetime1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8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8FD-D105-4D9A-83A9-EEBF954243D0}" type="datetime1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8573-B6B3-4695-AD63-062A12811A74}" type="datetime1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F1CB59-BC23-4B68-9E8F-765CCB1E5426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4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758A-162A-40B2-97DB-3EE37C96FDF1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E910B8-81F5-46AD-9ABE-716CAB5A8841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B38A507-EE2F-4DA2-8FD6-EA9443559B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9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ros.org/en/api/geometry_msgs/html/msg/Pose2D.html" TargetMode="External"/><Relationship Id="rId13" Type="http://schemas.openxmlformats.org/officeDocument/2006/relationships/hyperlink" Target="http://docs.ros.org/en/api/geometry_msgs/html/msg/Wrench.html" TargetMode="External"/><Relationship Id="rId18" Type="http://schemas.openxmlformats.org/officeDocument/2006/relationships/hyperlink" Target="http://docs.ros.org/en/api/sensor_msgs/html/msg/Imu.html" TargetMode="External"/><Relationship Id="rId3" Type="http://schemas.openxmlformats.org/officeDocument/2006/relationships/hyperlink" Target="http://docs.ros.org/en/api/geometry_msgs/html/msg/Accel.html" TargetMode="External"/><Relationship Id="rId21" Type="http://schemas.openxmlformats.org/officeDocument/2006/relationships/hyperlink" Target="http://docs.ros.org/en/api/sensor_msgs/html/msg/LaserScan.html" TargetMode="External"/><Relationship Id="rId7" Type="http://schemas.openxmlformats.org/officeDocument/2006/relationships/hyperlink" Target="http://docs.ros.org/en/api/geometry_msgs/html/msg/Pose.html" TargetMode="External"/><Relationship Id="rId12" Type="http://schemas.openxmlformats.org/officeDocument/2006/relationships/hyperlink" Target="http://docs.ros.org/en/api/geometry_msgs/html/msg/Vector3.html" TargetMode="External"/><Relationship Id="rId17" Type="http://schemas.openxmlformats.org/officeDocument/2006/relationships/hyperlink" Target="http://docs.ros.org/en/api/sensor_msgs/html/msg/Image.html" TargetMode="External"/><Relationship Id="rId2" Type="http://schemas.openxmlformats.org/officeDocument/2006/relationships/image" Target="../media/image31.jpeg"/><Relationship Id="rId16" Type="http://schemas.openxmlformats.org/officeDocument/2006/relationships/hyperlink" Target="http://docs.ros.org/en/api/sensor_msgs/html/msg/CompressedImage.html" TargetMode="External"/><Relationship Id="rId20" Type="http://schemas.openxmlformats.org/officeDocument/2006/relationships/hyperlink" Target="http://docs.ros.org/en/api/sensor_msgs/html/msg/Jo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ros.org/en/api/geometry_msgs/html/msg/Point32.html" TargetMode="External"/><Relationship Id="rId11" Type="http://schemas.openxmlformats.org/officeDocument/2006/relationships/hyperlink" Target="http://docs.ros.org/en/api/geometry_msgs/html/msg/Twist.html" TargetMode="External"/><Relationship Id="rId24" Type="http://schemas.openxmlformats.org/officeDocument/2006/relationships/image" Target="../media/image2.png"/><Relationship Id="rId5" Type="http://schemas.openxmlformats.org/officeDocument/2006/relationships/hyperlink" Target="http://docs.ros.org/en/api/geometry_msgs/html/msg/Point.html" TargetMode="External"/><Relationship Id="rId15" Type="http://schemas.openxmlformats.org/officeDocument/2006/relationships/hyperlink" Target="http://docs.ros.org/en/api/sensor_msgs/html/msg/CameraInfo.html" TargetMode="External"/><Relationship Id="rId23" Type="http://schemas.openxmlformats.org/officeDocument/2006/relationships/hyperlink" Target="http://docs.ros.org/en/api/sensor_msgs/html/msg/Temperature.html" TargetMode="External"/><Relationship Id="rId10" Type="http://schemas.openxmlformats.org/officeDocument/2006/relationships/hyperlink" Target="http://docs.ros.org/en/api/geometry_msgs/html/msg/Transform.html" TargetMode="External"/><Relationship Id="rId19" Type="http://schemas.openxmlformats.org/officeDocument/2006/relationships/hyperlink" Target="http://docs.ros.org/en/api/sensor_msgs/html/msg/JointState.html" TargetMode="External"/><Relationship Id="rId4" Type="http://schemas.openxmlformats.org/officeDocument/2006/relationships/hyperlink" Target="http://docs.ros.org/en/api/geometry_msgs/html/msg/Inertia.html" TargetMode="External"/><Relationship Id="rId9" Type="http://schemas.openxmlformats.org/officeDocument/2006/relationships/hyperlink" Target="http://docs.ros.org/en/api/geometry_msgs/html/msg/Quaternion.html" TargetMode="External"/><Relationship Id="rId14" Type="http://schemas.openxmlformats.org/officeDocument/2006/relationships/hyperlink" Target="http://docs.ros.org/en/api/sensor_msgs/html/msg/BatteryState.html" TargetMode="External"/><Relationship Id="rId22" Type="http://schemas.openxmlformats.org/officeDocument/2006/relationships/hyperlink" Target="http://docs.ros.org/en/api/sensor_msgs/html/msg/PointClou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hydro" TargetMode="External"/><Relationship Id="rId13" Type="http://schemas.openxmlformats.org/officeDocument/2006/relationships/hyperlink" Target="http://wiki.ros.org/cturtle" TargetMode="External"/><Relationship Id="rId3" Type="http://schemas.openxmlformats.org/officeDocument/2006/relationships/hyperlink" Target="http://wiki.ros.org/melodic" TargetMode="External"/><Relationship Id="rId7" Type="http://schemas.openxmlformats.org/officeDocument/2006/relationships/hyperlink" Target="http://wiki.ros.org/indigo" TargetMode="External"/><Relationship Id="rId12" Type="http://schemas.openxmlformats.org/officeDocument/2006/relationships/hyperlink" Target="http://wiki.ros.org/diamondback" TargetMode="External"/><Relationship Id="rId2" Type="http://schemas.openxmlformats.org/officeDocument/2006/relationships/hyperlink" Target="http://wiki.ros.org/noet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jade" TargetMode="External"/><Relationship Id="rId11" Type="http://schemas.openxmlformats.org/officeDocument/2006/relationships/hyperlink" Target="http://wiki.ros.org/electric" TargetMode="External"/><Relationship Id="rId5" Type="http://schemas.openxmlformats.org/officeDocument/2006/relationships/hyperlink" Target="http://wiki.ros.org/kinetic" TargetMode="External"/><Relationship Id="rId15" Type="http://schemas.openxmlformats.org/officeDocument/2006/relationships/image" Target="../media/image2.png"/><Relationship Id="rId10" Type="http://schemas.openxmlformats.org/officeDocument/2006/relationships/hyperlink" Target="http://wiki.ros.org/fuerte" TargetMode="External"/><Relationship Id="rId4" Type="http://schemas.openxmlformats.org/officeDocument/2006/relationships/hyperlink" Target="http://wiki.ros.org/lunar" TargetMode="External"/><Relationship Id="rId9" Type="http://schemas.openxmlformats.org/officeDocument/2006/relationships/hyperlink" Target="http://wiki.ros.org/groovy" TargetMode="External"/><Relationship Id="rId14" Type="http://schemas.openxmlformats.org/officeDocument/2006/relationships/hyperlink" Target="http://wiki.ros.org/boxturt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76323119@N00/4928429020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0.gi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50.gif"/><Relationship Id="rId9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50.gif"/><Relationship Id="rId9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0.gif"/><Relationship Id="rId9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50.gif"/><Relationship Id="rId9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26E8BD1-3A18-293B-71B4-5E5998E93345}"/>
              </a:ext>
            </a:extLst>
          </p:cNvPr>
          <p:cNvSpPr>
            <a:spLocks noGrp="1"/>
          </p:cNvSpPr>
          <p:nvPr/>
        </p:nvSpPr>
        <p:spPr>
          <a:xfrm>
            <a:off x="1097280" y="758952"/>
            <a:ext cx="10058400" cy="2670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Robotics Programming with ROS2</a:t>
            </a:r>
            <a:br>
              <a:rPr lang="en-US" dirty="0"/>
            </a:br>
            <a:r>
              <a:rPr lang="en-US" sz="3200" dirty="0"/>
              <a:t>Lecture 2 : ROS2 Fundamentals</a:t>
            </a:r>
            <a:endParaRPr lang="en-US" dirty="0">
              <a:highlight>
                <a:srgbClr val="FFFF00"/>
              </a:highlight>
              <a:cs typeface="Calibri Light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FCA4DBC7-9049-D971-30DE-9F04143D35D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  <p:pic>
        <p:nvPicPr>
          <p:cNvPr id="26" name="Google Shape;67;p15">
            <a:extLst>
              <a:ext uri="{FF2B5EF4-FFF2-40B4-BE49-F238E27FC236}">
                <a16:creationId xmlns:a16="http://schemas.microsoft.com/office/drawing/2014/main" id="{70A57472-85A1-6C0D-A43C-3E308F146C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ubtitle 8">
            <a:extLst>
              <a:ext uri="{FF2B5EF4-FFF2-40B4-BE49-F238E27FC236}">
                <a16:creationId xmlns:a16="http://schemas.microsoft.com/office/drawing/2014/main" id="{4B9E8D1E-79CD-A978-498F-1F8A6A1E24EB}"/>
              </a:ext>
            </a:extLst>
          </p:cNvPr>
          <p:cNvSpPr>
            <a:spLocks noGrp="1"/>
          </p:cNvSpPr>
          <p:nvPr/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Pi Thanacha Choopojcharoen</a:t>
            </a:r>
          </a:p>
        </p:txBody>
      </p:sp>
    </p:spTree>
    <p:extLst>
      <p:ext uri="{BB962C8B-B14F-4D97-AF65-F5344CB8AC3E}">
        <p14:creationId xmlns:p14="http://schemas.microsoft.com/office/powerpoint/2010/main" val="4785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FA4-8101-4FAC-833C-6220FC20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is/ isn't ROS </a:t>
            </a:r>
            <a:r>
              <a:rPr lang="th-TH">
                <a:cs typeface="Angsana New"/>
              </a:rPr>
              <a:t>?</a:t>
            </a:r>
            <a:endParaRPr lang="en-US">
              <a:cs typeface="Angsana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87AC-660F-4CB2-9D94-0CCC654E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674" y="2533650"/>
            <a:ext cx="4993005" cy="1200150"/>
          </a:xfrm>
        </p:spPr>
        <p:txBody>
          <a:bodyPr vert="horz" lIns="0" tIns="45720" rIns="0" bIns="45720" rtlCol="0" anchor="t">
            <a:normAutofit fontScale="85000" lnSpcReduction="10000"/>
          </a:bodyPr>
          <a:lstStyle/>
          <a:p>
            <a:r>
              <a:rPr lang="en-US"/>
              <a:t>Robot Operating System (ROS) </a:t>
            </a:r>
            <a:r>
              <a:rPr lang="en-US">
                <a:cs typeface="Calibri"/>
              </a:rPr>
              <a:t>was often mistaken as an operating system due to its misleading name. ROS is actual a software framework for developing systems that consists of a cluster of computers.  It is often used with a robotics hardware that have operating system. 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F193AB-2AFF-46DC-A050-02316AED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899854"/>
            <a:ext cx="4008120" cy="3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74966E9-6E48-48E5-8EC5-33B7E75E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70" y="4190652"/>
            <a:ext cx="4152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B1749DF-913A-B706-260E-C11BC78EF79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655072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2: Leader &amp; Follower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100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89284B-9545-A3CE-C4DF-0964FDB41203}"/>
              </a:ext>
            </a:extLst>
          </p:cNvPr>
          <p:cNvSpPr txBox="1"/>
          <p:nvPr/>
        </p:nvSpPr>
        <p:spPr>
          <a:xfrm>
            <a:off x="1496619" y="2539853"/>
            <a:ext cx="100996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>
                <a:cs typeface="Cordia New"/>
              </a:rPr>
              <a:t>Terminal 1</a:t>
            </a:r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node</a:t>
            </a:r>
            <a:endParaRPr lang="th-TH" sz="2000">
              <a:cs typeface="Cordia New"/>
            </a:endParaRPr>
          </a:p>
          <a:p>
            <a:r>
              <a:rPr lang="th-TH" sz="2000">
                <a:ea typeface="+mn-lt"/>
                <a:cs typeface="+mn-lt"/>
              </a:rPr>
              <a:t>Terminal 2</a:t>
            </a:r>
            <a:endParaRPr lang="th-TH"/>
          </a:p>
          <a:p>
            <a:r>
              <a:rPr lang="th-TH" sz="2000">
                <a:ea typeface="+mn-lt"/>
                <a:cs typeface="+mn-lt"/>
              </a:rPr>
              <a:t>&gt;&gt; ros2 </a:t>
            </a:r>
            <a:r>
              <a:rPr lang="th-TH" sz="2000" err="1">
                <a:ea typeface="+mn-lt"/>
                <a:cs typeface="+mn-lt"/>
              </a:rPr>
              <a:t>service</a:t>
            </a:r>
            <a:r>
              <a:rPr lang="th-TH" sz="2000">
                <a:ea typeface="+mn-lt"/>
                <a:cs typeface="+mn-lt"/>
              </a:rPr>
              <a:t> </a:t>
            </a:r>
            <a:r>
              <a:rPr lang="th-TH" sz="2000" err="1">
                <a:ea typeface="+mn-lt"/>
                <a:cs typeface="+mn-lt"/>
              </a:rPr>
              <a:t>call</a:t>
            </a:r>
            <a:r>
              <a:rPr lang="th-TH" sz="2000">
                <a:ea typeface="+mn-lt"/>
                <a:cs typeface="+mn-lt"/>
              </a:rPr>
              <a:t> /</a:t>
            </a:r>
            <a:r>
              <a:rPr lang="th-TH" sz="2000" err="1">
                <a:ea typeface="+mn-lt"/>
                <a:cs typeface="+mn-lt"/>
              </a:rPr>
              <a:t>spawn</a:t>
            </a:r>
            <a:r>
              <a:rPr lang="th-TH" sz="2000">
                <a:ea typeface="+mn-lt"/>
                <a:cs typeface="+mn-lt"/>
              </a:rPr>
              <a:t> </a:t>
            </a:r>
            <a:r>
              <a:rPr lang="th-TH" sz="2000" err="1">
                <a:ea typeface="+mn-lt"/>
                <a:cs typeface="+mn-lt"/>
              </a:rPr>
              <a:t>turtlesim</a:t>
            </a:r>
            <a:r>
              <a:rPr lang="th-TH" sz="2000">
                <a:ea typeface="+mn-lt"/>
                <a:cs typeface="+mn-lt"/>
              </a:rPr>
              <a:t>/</a:t>
            </a:r>
            <a:r>
              <a:rPr lang="th-TH" sz="2000" err="1">
                <a:ea typeface="+mn-lt"/>
                <a:cs typeface="+mn-lt"/>
              </a:rPr>
              <a:t>srv</a:t>
            </a:r>
            <a:r>
              <a:rPr lang="th-TH" sz="2000">
                <a:ea typeface="+mn-lt"/>
                <a:cs typeface="+mn-lt"/>
              </a:rPr>
              <a:t>/</a:t>
            </a:r>
            <a:r>
              <a:rPr lang="th-TH" sz="2000" err="1">
                <a:ea typeface="+mn-lt"/>
                <a:cs typeface="+mn-lt"/>
              </a:rPr>
              <a:t>Spawn</a:t>
            </a:r>
            <a:r>
              <a:rPr lang="th-TH" sz="2000">
                <a:ea typeface="+mn-lt"/>
                <a:cs typeface="+mn-lt"/>
              </a:rPr>
              <a:t> "{x: 2.0, y: 2.0, </a:t>
            </a:r>
            <a:r>
              <a:rPr lang="th-TH" sz="2000" err="1">
                <a:ea typeface="+mn-lt"/>
                <a:cs typeface="+mn-lt"/>
              </a:rPr>
              <a:t>theta</a:t>
            </a:r>
            <a:r>
              <a:rPr lang="th-TH" sz="2000">
                <a:ea typeface="+mn-lt"/>
                <a:cs typeface="+mn-lt"/>
              </a:rPr>
              <a:t>: 0.0, </a:t>
            </a:r>
            <a:r>
              <a:rPr lang="th-TH" sz="2000" err="1">
                <a:ea typeface="+mn-lt"/>
                <a:cs typeface="+mn-lt"/>
              </a:rPr>
              <a:t>name</a:t>
            </a:r>
            <a:r>
              <a:rPr lang="th-TH" sz="2000">
                <a:ea typeface="+mn-lt"/>
                <a:cs typeface="+mn-lt"/>
              </a:rPr>
              <a:t>: 'turtle2'"}</a:t>
            </a:r>
            <a:endParaRPr lang="th-TH">
              <a:cs typeface="Cordia New"/>
            </a:endParaRPr>
          </a:p>
          <a:p>
            <a:r>
              <a:rPr lang="th-TH" sz="2000">
                <a:ea typeface="+mn-lt"/>
                <a:cs typeface="+mn-lt"/>
              </a:rPr>
              <a:t>Terminal 3</a:t>
            </a:r>
            <a:endParaRPr lang="th-TH"/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follower</a:t>
            </a:r>
            <a:r>
              <a:rPr lang="th-TH" sz="2000">
                <a:cs typeface="Cordia New"/>
              </a:rPr>
              <a:t>.</a:t>
            </a:r>
            <a:r>
              <a:rPr lang="th-TH" sz="2000" err="1">
                <a:cs typeface="Cordia New"/>
              </a:rPr>
              <a:t>py</a:t>
            </a:r>
            <a:r>
              <a:rPr lang="th-TH" sz="2000">
                <a:cs typeface="Cordia New"/>
              </a:rPr>
              <a:t> </a:t>
            </a:r>
            <a:endParaRPr lang="th-TH" sz="2000">
              <a:cs typeface="Cordia New" panose="020B0304020202020204" pitchFamily="34" charset="-34"/>
            </a:endParaRPr>
          </a:p>
          <a:p>
            <a:r>
              <a:rPr lang="th-TH" sz="2000">
                <a:ea typeface="+mn-lt"/>
                <a:cs typeface="+mn-lt"/>
              </a:rPr>
              <a:t>Terminal 4</a:t>
            </a:r>
            <a:endParaRPr lang="th-TH"/>
          </a:p>
          <a:p>
            <a:r>
              <a:rPr lang="th-TH" sz="2000">
                <a:ea typeface="+mn-lt"/>
                <a:cs typeface="+mn-lt"/>
              </a:rPr>
              <a:t>&gt;&gt; ros2 </a:t>
            </a:r>
            <a:r>
              <a:rPr lang="th-TH" sz="2000" err="1">
                <a:ea typeface="+mn-lt"/>
                <a:cs typeface="+mn-lt"/>
              </a:rPr>
              <a:t>run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turtlesim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control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via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point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follower</a:t>
            </a:r>
            <a:r>
              <a:rPr lang="th-TH" sz="2000">
                <a:ea typeface="+mn-lt"/>
                <a:cs typeface="+mn-lt"/>
              </a:rPr>
              <a:t>.</a:t>
            </a:r>
            <a:r>
              <a:rPr lang="th-TH" sz="2000" err="1">
                <a:ea typeface="+mn-lt"/>
                <a:cs typeface="+mn-lt"/>
              </a:rPr>
              <a:t>py</a:t>
            </a:r>
            <a:r>
              <a:rPr lang="th-TH" sz="2000">
                <a:ea typeface="+mn-lt"/>
                <a:cs typeface="+mn-lt"/>
              </a:rPr>
              <a:t> --</a:t>
            </a:r>
            <a:r>
              <a:rPr lang="th-TH" sz="2000" err="1">
                <a:ea typeface="+mn-lt"/>
                <a:cs typeface="+mn-lt"/>
              </a:rPr>
              <a:t>ros</a:t>
            </a:r>
            <a:r>
              <a:rPr lang="th-TH" sz="2000">
                <a:ea typeface="+mn-lt"/>
                <a:cs typeface="+mn-lt"/>
              </a:rPr>
              <a:t>-</a:t>
            </a:r>
            <a:r>
              <a:rPr lang="th-TH" sz="2000" err="1">
                <a:ea typeface="+mn-lt"/>
                <a:cs typeface="+mn-lt"/>
              </a:rPr>
              <a:t>args</a:t>
            </a:r>
            <a:r>
              <a:rPr lang="th-TH" sz="2000">
                <a:ea typeface="+mn-lt"/>
                <a:cs typeface="+mn-lt"/>
              </a:rPr>
              <a:t> -r /turtle2/</a:t>
            </a:r>
            <a:r>
              <a:rPr lang="th-TH" sz="2000" err="1">
                <a:ea typeface="+mn-lt"/>
                <a:cs typeface="+mn-lt"/>
              </a:rPr>
              <a:t>goal</a:t>
            </a:r>
            <a:r>
              <a:rPr lang="th-TH" sz="2000">
                <a:ea typeface="+mn-lt"/>
                <a:cs typeface="+mn-lt"/>
              </a:rPr>
              <a:t>:=/turtle1/</a:t>
            </a:r>
            <a:r>
              <a:rPr lang="th-TH" sz="2000" err="1">
                <a:ea typeface="+mn-lt"/>
                <a:cs typeface="+mn-lt"/>
              </a:rPr>
              <a:t>pose</a:t>
            </a:r>
            <a:r>
              <a:rPr lang="th-TH" sz="2000">
                <a:ea typeface="+mn-lt"/>
                <a:cs typeface="+mn-lt"/>
              </a:rPr>
              <a:t> </a:t>
            </a:r>
          </a:p>
          <a:p>
            <a:endParaRPr lang="th-TH" sz="2000">
              <a:cs typeface="Cordia New"/>
            </a:endParaRPr>
          </a:p>
          <a:p>
            <a:endParaRPr lang="th-TH">
              <a:cs typeface="Cordia New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CBE2177-8558-BCC2-9B95-B55530FC00DA}"/>
              </a:ext>
            </a:extLst>
          </p:cNvPr>
          <p:cNvSpPr txBox="1"/>
          <p:nvPr/>
        </p:nvSpPr>
        <p:spPr>
          <a:xfrm>
            <a:off x="3258744" y="5540228"/>
            <a:ext cx="1009967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err="1">
                <a:cs typeface="Cordia New"/>
              </a:rPr>
              <a:t>What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if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turtle's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name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changes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something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else</a:t>
            </a:r>
            <a:r>
              <a:rPr lang="th-TH">
                <a:cs typeface="Cordia New"/>
              </a:rPr>
              <a:t> ?</a:t>
            </a:r>
          </a:p>
          <a:p>
            <a:r>
              <a:rPr lang="th-TH" err="1">
                <a:cs typeface="Cordia New"/>
              </a:rPr>
              <a:t>Do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need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write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new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file</a:t>
            </a:r>
            <a:r>
              <a:rPr lang="th-TH">
                <a:cs typeface="Cordia New"/>
              </a:rPr>
              <a:t> ?</a:t>
            </a:r>
          </a:p>
          <a:p>
            <a:endParaRPr lang="th-TH">
              <a:cs typeface="Cordia New"/>
            </a:endParaRPr>
          </a:p>
          <a:p>
            <a:endParaRPr lang="th-TH">
              <a:cs typeface="Cordia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2868-B0AB-F1BE-935F-72A9776F5375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9976CFD-9913-1B86-A281-6CDFE45237A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48195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Remapping &amp; namespace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101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0485342-B304-5EA1-8D97-32137469616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80114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Inconsistent topic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102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1B575D-91C4-9715-B55D-D0DC15EA6304}"/>
              </a:ext>
            </a:extLst>
          </p:cNvPr>
          <p:cNvSpPr/>
          <p:nvPr/>
        </p:nvSpPr>
        <p:spPr>
          <a:xfrm>
            <a:off x="285749" y="3629025"/>
            <a:ext cx="2505075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Publisher</a:t>
            </a:r>
          </a:p>
          <a:p>
            <a:pPr algn="ctr"/>
            <a:r>
              <a:rPr lang="en-US">
                <a:cs typeface="Calibri"/>
              </a:rPr>
              <a:t>Publish to '/</a:t>
            </a:r>
            <a:r>
              <a:rPr lang="en-US" err="1">
                <a:cs typeface="Calibri"/>
              </a:rPr>
              <a:t>topic_a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207D03-68F6-502E-B360-20856AB48327}"/>
              </a:ext>
            </a:extLst>
          </p:cNvPr>
          <p:cNvSpPr/>
          <p:nvPr/>
        </p:nvSpPr>
        <p:spPr>
          <a:xfrm>
            <a:off x="9258299" y="3629025"/>
            <a:ext cx="2505075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Subscription</a:t>
            </a:r>
            <a:endParaRPr lang="en-US"/>
          </a:p>
          <a:p>
            <a:pPr algn="ctr"/>
            <a:r>
              <a:rPr lang="en-US">
                <a:cs typeface="Calibri"/>
              </a:rPr>
              <a:t>Subscribe to '/</a:t>
            </a:r>
            <a:r>
              <a:rPr lang="en-US" err="1">
                <a:cs typeface="Calibri"/>
              </a:rPr>
              <a:t>topic_c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482B2-FF52-F730-B3AB-2C239CD1086B}"/>
              </a:ext>
            </a:extLst>
          </p:cNvPr>
          <p:cNvSpPr/>
          <p:nvPr/>
        </p:nvSpPr>
        <p:spPr>
          <a:xfrm>
            <a:off x="3048000" y="3714749"/>
            <a:ext cx="1476375" cy="647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/</a:t>
            </a:r>
            <a:r>
              <a:rPr lang="en-US" err="1">
                <a:solidFill>
                  <a:schemeClr val="tx1"/>
                </a:solidFill>
                <a:cs typeface="Calibri"/>
              </a:rPr>
              <a:t>topic_a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D38047-BFBA-7545-B721-9F4689CBE434}"/>
              </a:ext>
            </a:extLst>
          </p:cNvPr>
          <p:cNvCxnSpPr>
            <a:cxnSpLocks/>
          </p:cNvCxnSpPr>
          <p:nvPr/>
        </p:nvCxnSpPr>
        <p:spPr>
          <a:xfrm>
            <a:off x="2752725" y="4029074"/>
            <a:ext cx="295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DC428D-E4F7-1F7A-97A3-C1D93A640F92}"/>
              </a:ext>
            </a:extLst>
          </p:cNvPr>
          <p:cNvCxnSpPr>
            <a:cxnSpLocks/>
          </p:cNvCxnSpPr>
          <p:nvPr/>
        </p:nvCxnSpPr>
        <p:spPr>
          <a:xfrm flipH="1">
            <a:off x="9001124" y="4029074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143AF-EC77-5172-6ED8-951F61AFBD93}"/>
              </a:ext>
            </a:extLst>
          </p:cNvPr>
          <p:cNvSpPr/>
          <p:nvPr/>
        </p:nvSpPr>
        <p:spPr>
          <a:xfrm>
            <a:off x="7524750" y="3714749"/>
            <a:ext cx="1476375" cy="647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/</a:t>
            </a:r>
            <a:r>
              <a:rPr lang="en-US" err="1">
                <a:solidFill>
                  <a:schemeClr val="tx1"/>
                </a:solidFill>
                <a:cs typeface="Calibri"/>
              </a:rPr>
              <a:t>topic_c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C38C-192D-CB60-E426-971E9F3DA94F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40963EF-772D-B154-4A0B-989ED412215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0379017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Remapping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103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1CD6B-E582-7109-7727-DF95A3DAED7C}"/>
              </a:ext>
            </a:extLst>
          </p:cNvPr>
          <p:cNvSpPr txBox="1"/>
          <p:nvPr/>
        </p:nvSpPr>
        <p:spPr>
          <a:xfrm>
            <a:off x="1334694" y="1892153"/>
            <a:ext cx="10099675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Outside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our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code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"</a:t>
            </a:r>
            <a:r>
              <a:rPr lang="th-TH" sz="2000" err="1">
                <a:cs typeface="Cordia New"/>
              </a:rPr>
              <a:t>remap</a:t>
            </a:r>
            <a:r>
              <a:rPr lang="th-TH" sz="2000">
                <a:cs typeface="Cordia New"/>
              </a:rPr>
              <a:t>"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name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topic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command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line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In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code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change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subscribed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topic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 "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" </a:t>
            </a:r>
            <a:r>
              <a:rPr lang="th-TH" sz="2000" err="1">
                <a:cs typeface="Cordia New"/>
              </a:rPr>
              <a:t>instead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using</a:t>
            </a:r>
            <a:r>
              <a:rPr lang="th-TH" sz="2000">
                <a:cs typeface="Cordia New"/>
              </a:rPr>
              <a:t> "/turtle1/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". </a:t>
            </a:r>
          </a:p>
          <a:p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apply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same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idea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other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topics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In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command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line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add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arguments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end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 - -</a:t>
            </a:r>
            <a:r>
              <a:rPr lang="th-TH" sz="2000" err="1">
                <a:cs typeface="Cordia New"/>
              </a:rPr>
              <a:t>ros</a:t>
            </a:r>
            <a:r>
              <a:rPr lang="th-TH" sz="2000">
                <a:cs typeface="Cordia New"/>
              </a:rPr>
              <a:t>-</a:t>
            </a:r>
            <a:r>
              <a:rPr lang="th-TH" sz="2000" err="1">
                <a:cs typeface="Cordia New"/>
              </a:rPr>
              <a:t>args</a:t>
            </a:r>
            <a:r>
              <a:rPr lang="th-TH" sz="2000">
                <a:cs typeface="Cordia New"/>
              </a:rPr>
              <a:t> -r /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:=/turtle1/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 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1B575D-91C4-9715-B55D-D0DC15EA6304}"/>
              </a:ext>
            </a:extLst>
          </p:cNvPr>
          <p:cNvSpPr/>
          <p:nvPr/>
        </p:nvSpPr>
        <p:spPr>
          <a:xfrm>
            <a:off x="285749" y="3629025"/>
            <a:ext cx="2505075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Publisher</a:t>
            </a:r>
          </a:p>
          <a:p>
            <a:pPr algn="ctr"/>
            <a:r>
              <a:rPr lang="en-US">
                <a:cs typeface="Calibri"/>
              </a:rPr>
              <a:t>Publish to '/</a:t>
            </a:r>
            <a:r>
              <a:rPr lang="en-US" err="1">
                <a:cs typeface="Calibri"/>
              </a:rPr>
              <a:t>topic_a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207D03-68F6-502E-B360-20856AB48327}"/>
              </a:ext>
            </a:extLst>
          </p:cNvPr>
          <p:cNvSpPr/>
          <p:nvPr/>
        </p:nvSpPr>
        <p:spPr>
          <a:xfrm>
            <a:off x="9258299" y="3629025"/>
            <a:ext cx="2505075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Subscription</a:t>
            </a:r>
            <a:endParaRPr lang="en-US"/>
          </a:p>
          <a:p>
            <a:pPr algn="ctr"/>
            <a:r>
              <a:rPr lang="en-US">
                <a:cs typeface="Calibri"/>
              </a:rPr>
              <a:t>Subscribe to '/</a:t>
            </a:r>
            <a:r>
              <a:rPr lang="en-US" err="1">
                <a:cs typeface="Calibri"/>
              </a:rPr>
              <a:t>topic_c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482B2-FF52-F730-B3AB-2C239CD1086B}"/>
              </a:ext>
            </a:extLst>
          </p:cNvPr>
          <p:cNvSpPr/>
          <p:nvPr/>
        </p:nvSpPr>
        <p:spPr>
          <a:xfrm>
            <a:off x="5286375" y="3695699"/>
            <a:ext cx="1476375" cy="647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topic_b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7CBB89-F0AE-66DC-E384-DDEDF15785DB}"/>
              </a:ext>
            </a:extLst>
          </p:cNvPr>
          <p:cNvSpPr/>
          <p:nvPr/>
        </p:nvSpPr>
        <p:spPr>
          <a:xfrm>
            <a:off x="3048000" y="3676650"/>
            <a:ext cx="1981200" cy="69532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remap</a:t>
            </a:r>
            <a:br>
              <a:rPr lang="en-US">
                <a:cs typeface="Calibri"/>
              </a:rPr>
            </a:br>
            <a:r>
              <a:rPr lang="en-US" sz="1600">
                <a:solidFill>
                  <a:srgbClr val="000000"/>
                </a:solidFill>
                <a:cs typeface="Calibri"/>
              </a:rPr>
              <a:t>/</a:t>
            </a:r>
            <a:r>
              <a:rPr lang="en-US" sz="1600" err="1">
                <a:solidFill>
                  <a:srgbClr val="000000"/>
                </a:solidFill>
                <a:cs typeface="Calibri"/>
              </a:rPr>
              <a:t>topic_a</a:t>
            </a:r>
            <a:r>
              <a:rPr lang="en-US" sz="1600">
                <a:solidFill>
                  <a:srgbClr val="000000"/>
                </a:solidFill>
                <a:cs typeface="Calibri"/>
              </a:rPr>
              <a:t>:=/</a:t>
            </a:r>
            <a:r>
              <a:rPr lang="en-US" sz="1600" err="1">
                <a:solidFill>
                  <a:srgbClr val="000000"/>
                </a:solidFill>
                <a:cs typeface="Calibri"/>
              </a:rPr>
              <a:t>topic_b</a:t>
            </a:r>
            <a:endParaRPr lang="en-US" sz="16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1F40E3-A7A4-DA8C-0B02-544918D80DCC}"/>
              </a:ext>
            </a:extLst>
          </p:cNvPr>
          <p:cNvSpPr/>
          <p:nvPr/>
        </p:nvSpPr>
        <p:spPr>
          <a:xfrm>
            <a:off x="7019924" y="3676650"/>
            <a:ext cx="1981200" cy="69532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remap</a:t>
            </a:r>
            <a:br>
              <a:rPr lang="en-US">
                <a:cs typeface="Calibri"/>
              </a:rPr>
            </a:br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topic_c</a:t>
            </a:r>
            <a:r>
              <a:rPr lang="en-US">
                <a:solidFill>
                  <a:srgbClr val="000000"/>
                </a:solidFill>
                <a:cs typeface="Calibri"/>
              </a:rPr>
              <a:t>:=/</a:t>
            </a:r>
            <a:r>
              <a:rPr lang="en-US" err="1">
                <a:solidFill>
                  <a:srgbClr val="000000"/>
                </a:solidFill>
                <a:cs typeface="Calibri"/>
              </a:rPr>
              <a:t>topic_b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D38047-BFBA-7545-B721-9F4689CBE434}"/>
              </a:ext>
            </a:extLst>
          </p:cNvPr>
          <p:cNvCxnSpPr>
            <a:cxnSpLocks/>
          </p:cNvCxnSpPr>
          <p:nvPr/>
        </p:nvCxnSpPr>
        <p:spPr>
          <a:xfrm>
            <a:off x="2752725" y="4029074"/>
            <a:ext cx="295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1BDE5A-36EF-26DD-9FB4-5A71AF32BF6B}"/>
              </a:ext>
            </a:extLst>
          </p:cNvPr>
          <p:cNvCxnSpPr>
            <a:cxnSpLocks/>
          </p:cNvCxnSpPr>
          <p:nvPr/>
        </p:nvCxnSpPr>
        <p:spPr>
          <a:xfrm>
            <a:off x="4991099" y="4029074"/>
            <a:ext cx="295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DC428D-E4F7-1F7A-97A3-C1D93A640F92}"/>
              </a:ext>
            </a:extLst>
          </p:cNvPr>
          <p:cNvCxnSpPr>
            <a:cxnSpLocks/>
          </p:cNvCxnSpPr>
          <p:nvPr/>
        </p:nvCxnSpPr>
        <p:spPr>
          <a:xfrm flipH="1">
            <a:off x="9001124" y="4029074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08B2E3-5C01-C853-8EC3-9EC9F1DC67B9}"/>
              </a:ext>
            </a:extLst>
          </p:cNvPr>
          <p:cNvCxnSpPr>
            <a:cxnSpLocks/>
          </p:cNvCxnSpPr>
          <p:nvPr/>
        </p:nvCxnSpPr>
        <p:spPr>
          <a:xfrm flipH="1">
            <a:off x="6762749" y="4038599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E19A02A-DD51-3CB3-9E85-406D6D146220}"/>
              </a:ext>
            </a:extLst>
          </p:cNvPr>
          <p:cNvSpPr/>
          <p:nvPr/>
        </p:nvSpPr>
        <p:spPr>
          <a:xfrm>
            <a:off x="9124950" y="4886325"/>
            <a:ext cx="2724150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  <a:cs typeface="Calibri"/>
              </a:rPr>
              <a:t>This only change the name, not the type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26390-284D-9B87-3723-0C0A41F2EE67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23406E1-E164-DE3D-735C-6D7469455E0A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097081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Having the same type of nodes in ROS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104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B10003-ED8E-1BFE-8EC4-51F589E457D8}"/>
              </a:ext>
            </a:extLst>
          </p:cNvPr>
          <p:cNvSpPr/>
          <p:nvPr/>
        </p:nvSpPr>
        <p:spPr>
          <a:xfrm>
            <a:off x="1228725" y="3267074"/>
            <a:ext cx="2343150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controller : robot_1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1E6EF-7F0F-483F-3C2A-1415167CA9B5}"/>
              </a:ext>
            </a:extLst>
          </p:cNvPr>
          <p:cNvSpPr/>
          <p:nvPr/>
        </p:nvSpPr>
        <p:spPr>
          <a:xfrm>
            <a:off x="3886200" y="2581274"/>
            <a:ext cx="1685925" cy="647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9C911-0505-BB25-E5B4-B67404C4DE9F}"/>
              </a:ext>
            </a:extLst>
          </p:cNvPr>
          <p:cNvSpPr/>
          <p:nvPr/>
        </p:nvSpPr>
        <p:spPr>
          <a:xfrm>
            <a:off x="3886200" y="4505324"/>
            <a:ext cx="171450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9F97D-9229-DD60-DDAE-B1B437E262D5}"/>
              </a:ext>
            </a:extLst>
          </p:cNvPr>
          <p:cNvCxnSpPr/>
          <p:nvPr/>
        </p:nvCxnSpPr>
        <p:spPr>
          <a:xfrm>
            <a:off x="3028950" y="4314825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A3828-2E80-44E4-042E-709A36D6A175}"/>
              </a:ext>
            </a:extLst>
          </p:cNvPr>
          <p:cNvCxnSpPr>
            <a:cxnSpLocks/>
          </p:cNvCxnSpPr>
          <p:nvPr/>
        </p:nvCxnSpPr>
        <p:spPr>
          <a:xfrm flipH="1">
            <a:off x="2933700" y="2857500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39805C-8B43-0705-3089-5EB7DB0FD3DA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075C904-9902-F8BC-18DA-648BAF5A611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869005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Having the same type of nodes in ROS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105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B10003-ED8E-1BFE-8EC4-51F589E457D8}"/>
              </a:ext>
            </a:extLst>
          </p:cNvPr>
          <p:cNvSpPr/>
          <p:nvPr/>
        </p:nvSpPr>
        <p:spPr>
          <a:xfrm>
            <a:off x="1228725" y="3267074"/>
            <a:ext cx="2343150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controller : robot_1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1E6EF-7F0F-483F-3C2A-1415167CA9B5}"/>
              </a:ext>
            </a:extLst>
          </p:cNvPr>
          <p:cNvSpPr/>
          <p:nvPr/>
        </p:nvSpPr>
        <p:spPr>
          <a:xfrm>
            <a:off x="3886200" y="2581274"/>
            <a:ext cx="174307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9C911-0505-BB25-E5B4-B67404C4DE9F}"/>
              </a:ext>
            </a:extLst>
          </p:cNvPr>
          <p:cNvSpPr/>
          <p:nvPr/>
        </p:nvSpPr>
        <p:spPr>
          <a:xfrm>
            <a:off x="3886200" y="4505324"/>
            <a:ext cx="1743075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9F97D-9229-DD60-DDAE-B1B437E262D5}"/>
              </a:ext>
            </a:extLst>
          </p:cNvPr>
          <p:cNvCxnSpPr/>
          <p:nvPr/>
        </p:nvCxnSpPr>
        <p:spPr>
          <a:xfrm>
            <a:off x="3028950" y="4314825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A3828-2E80-44E4-042E-709A36D6A175}"/>
              </a:ext>
            </a:extLst>
          </p:cNvPr>
          <p:cNvCxnSpPr>
            <a:cxnSpLocks/>
          </p:cNvCxnSpPr>
          <p:nvPr/>
        </p:nvCxnSpPr>
        <p:spPr>
          <a:xfrm flipH="1">
            <a:off x="2933700" y="2857500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DE38224-950A-4623-4964-89F8014686A7}"/>
              </a:ext>
            </a:extLst>
          </p:cNvPr>
          <p:cNvSpPr/>
          <p:nvPr/>
        </p:nvSpPr>
        <p:spPr>
          <a:xfrm>
            <a:off x="6629400" y="3238499"/>
            <a:ext cx="2343150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controller : robot_2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A0631-2424-2BFF-6544-D549BA6E2EBF}"/>
              </a:ext>
            </a:extLst>
          </p:cNvPr>
          <p:cNvCxnSpPr>
            <a:cxnSpLocks/>
          </p:cNvCxnSpPr>
          <p:nvPr/>
        </p:nvCxnSpPr>
        <p:spPr>
          <a:xfrm>
            <a:off x="8429625" y="4286250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4A488-6D43-F337-D0C6-10AD22D5328F}"/>
              </a:ext>
            </a:extLst>
          </p:cNvPr>
          <p:cNvCxnSpPr>
            <a:cxnSpLocks/>
          </p:cNvCxnSpPr>
          <p:nvPr/>
        </p:nvCxnSpPr>
        <p:spPr>
          <a:xfrm flipH="1">
            <a:off x="8334375" y="2828925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38051-7A0E-1107-D9AF-0464F5A1A2AF}"/>
              </a:ext>
            </a:extLst>
          </p:cNvPr>
          <p:cNvSpPr/>
          <p:nvPr/>
        </p:nvSpPr>
        <p:spPr>
          <a:xfrm>
            <a:off x="9267825" y="2562224"/>
            <a:ext cx="174307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D348C-A79A-7851-EAB3-DDBB23D0394C}"/>
              </a:ext>
            </a:extLst>
          </p:cNvPr>
          <p:cNvSpPr/>
          <p:nvPr/>
        </p:nvSpPr>
        <p:spPr>
          <a:xfrm>
            <a:off x="9267825" y="4486274"/>
            <a:ext cx="1743075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F455-9A3C-C7F1-2860-E3E541371F8E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BBD2055-EFD5-C21E-0965-F3AAFE4D7BE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697748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Having the same type of nodes in ROS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106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B10003-ED8E-1BFE-8EC4-51F589E457D8}"/>
              </a:ext>
            </a:extLst>
          </p:cNvPr>
          <p:cNvSpPr/>
          <p:nvPr/>
        </p:nvSpPr>
        <p:spPr>
          <a:xfrm>
            <a:off x="2419350" y="3305174"/>
            <a:ext cx="2343150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controller : robot_1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1E6EF-7F0F-483F-3C2A-1415167CA9B5}"/>
              </a:ext>
            </a:extLst>
          </p:cNvPr>
          <p:cNvSpPr/>
          <p:nvPr/>
        </p:nvSpPr>
        <p:spPr>
          <a:xfrm>
            <a:off x="5076825" y="2619374"/>
            <a:ext cx="1628775" cy="647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9C911-0505-BB25-E5B4-B67404C4DE9F}"/>
              </a:ext>
            </a:extLst>
          </p:cNvPr>
          <p:cNvSpPr/>
          <p:nvPr/>
        </p:nvSpPr>
        <p:spPr>
          <a:xfrm>
            <a:off x="5076825" y="4543424"/>
            <a:ext cx="171450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9F97D-9229-DD60-DDAE-B1B437E262D5}"/>
              </a:ext>
            </a:extLst>
          </p:cNvPr>
          <p:cNvCxnSpPr/>
          <p:nvPr/>
        </p:nvCxnSpPr>
        <p:spPr>
          <a:xfrm>
            <a:off x="4219575" y="4352925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A3828-2E80-44E4-042E-709A36D6A175}"/>
              </a:ext>
            </a:extLst>
          </p:cNvPr>
          <p:cNvCxnSpPr>
            <a:cxnSpLocks/>
          </p:cNvCxnSpPr>
          <p:nvPr/>
        </p:nvCxnSpPr>
        <p:spPr>
          <a:xfrm flipH="1">
            <a:off x="4124325" y="2895600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DE38224-950A-4623-4964-89F8014686A7}"/>
              </a:ext>
            </a:extLst>
          </p:cNvPr>
          <p:cNvSpPr/>
          <p:nvPr/>
        </p:nvSpPr>
        <p:spPr>
          <a:xfrm>
            <a:off x="7820025" y="3276599"/>
            <a:ext cx="2343150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controller : robot_2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A0631-2424-2BFF-6544-D549BA6E2EBF}"/>
              </a:ext>
            </a:extLst>
          </p:cNvPr>
          <p:cNvCxnSpPr>
            <a:cxnSpLocks/>
          </p:cNvCxnSpPr>
          <p:nvPr/>
        </p:nvCxnSpPr>
        <p:spPr>
          <a:xfrm flipH="1">
            <a:off x="6753225" y="4286250"/>
            <a:ext cx="1200150" cy="628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4A488-6D43-F337-D0C6-10AD22D5328F}"/>
              </a:ext>
            </a:extLst>
          </p:cNvPr>
          <p:cNvCxnSpPr>
            <a:cxnSpLocks/>
          </p:cNvCxnSpPr>
          <p:nvPr/>
        </p:nvCxnSpPr>
        <p:spPr>
          <a:xfrm>
            <a:off x="6724650" y="2895600"/>
            <a:ext cx="1304925" cy="52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3D6AE4-54FD-63E3-F7FB-5B9B1DA082A6}"/>
              </a:ext>
            </a:extLst>
          </p:cNvPr>
          <p:cNvGrpSpPr/>
          <p:nvPr/>
        </p:nvGrpSpPr>
        <p:grpSpPr>
          <a:xfrm rot="2640000">
            <a:off x="4810125" y="1857375"/>
            <a:ext cx="2228850" cy="2228850"/>
            <a:chOff x="4810125" y="1104900"/>
            <a:chExt cx="2228850" cy="2228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2604DA-E2A0-CDDE-49B5-CE56694822B5}"/>
                </a:ext>
              </a:extLst>
            </p:cNvPr>
            <p:cNvSpPr/>
            <p:nvPr/>
          </p:nvSpPr>
          <p:spPr>
            <a:xfrm>
              <a:off x="4810125" y="2143125"/>
              <a:ext cx="2228850" cy="15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DD9C91-C8D9-CD12-C2EB-F74274810569}"/>
                </a:ext>
              </a:extLst>
            </p:cNvPr>
            <p:cNvSpPr/>
            <p:nvPr/>
          </p:nvSpPr>
          <p:spPr>
            <a:xfrm rot="5400000">
              <a:off x="4810124" y="2143125"/>
              <a:ext cx="2228850" cy="15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748E8-0806-871B-3BA2-4D059EF73A80}"/>
              </a:ext>
            </a:extLst>
          </p:cNvPr>
          <p:cNvGrpSpPr/>
          <p:nvPr/>
        </p:nvGrpSpPr>
        <p:grpSpPr>
          <a:xfrm rot="2640000">
            <a:off x="4810124" y="3724275"/>
            <a:ext cx="2228850" cy="2228850"/>
            <a:chOff x="4810125" y="1104900"/>
            <a:chExt cx="2228850" cy="2228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DDD184-8B07-19F6-A86F-E63BCFB60823}"/>
                </a:ext>
              </a:extLst>
            </p:cNvPr>
            <p:cNvSpPr/>
            <p:nvPr/>
          </p:nvSpPr>
          <p:spPr>
            <a:xfrm>
              <a:off x="4810125" y="2143125"/>
              <a:ext cx="2228850" cy="15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1CBB58-CC75-9883-6CD7-0BDB67E06865}"/>
                </a:ext>
              </a:extLst>
            </p:cNvPr>
            <p:cNvSpPr/>
            <p:nvPr/>
          </p:nvSpPr>
          <p:spPr>
            <a:xfrm rot="5400000">
              <a:off x="4810124" y="2143125"/>
              <a:ext cx="2228850" cy="15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71CA32-1612-A59F-C950-069975D75854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907C1B6E-B4F2-FDBE-8E10-5BFB56F98E8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76068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Distinguishing topics using namespace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107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B10003-ED8E-1BFE-8EC4-51F589E457D8}"/>
              </a:ext>
            </a:extLst>
          </p:cNvPr>
          <p:cNvSpPr/>
          <p:nvPr/>
        </p:nvSpPr>
        <p:spPr>
          <a:xfrm>
            <a:off x="771525" y="3257549"/>
            <a:ext cx="280035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robot_1/controller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1E6EF-7F0F-483F-3C2A-1415167CA9B5}"/>
              </a:ext>
            </a:extLst>
          </p:cNvPr>
          <p:cNvSpPr/>
          <p:nvPr/>
        </p:nvSpPr>
        <p:spPr>
          <a:xfrm>
            <a:off x="3886200" y="2581274"/>
            <a:ext cx="251460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/robot_1/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9C911-0505-BB25-E5B4-B67404C4DE9F}"/>
              </a:ext>
            </a:extLst>
          </p:cNvPr>
          <p:cNvSpPr/>
          <p:nvPr/>
        </p:nvSpPr>
        <p:spPr>
          <a:xfrm>
            <a:off x="3886200" y="4505324"/>
            <a:ext cx="251460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/robot_1/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9F97D-9229-DD60-DDAE-B1B437E262D5}"/>
              </a:ext>
            </a:extLst>
          </p:cNvPr>
          <p:cNvCxnSpPr/>
          <p:nvPr/>
        </p:nvCxnSpPr>
        <p:spPr>
          <a:xfrm>
            <a:off x="3028950" y="4314825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A3828-2E80-44E4-042E-709A36D6A175}"/>
              </a:ext>
            </a:extLst>
          </p:cNvPr>
          <p:cNvCxnSpPr>
            <a:cxnSpLocks/>
          </p:cNvCxnSpPr>
          <p:nvPr/>
        </p:nvCxnSpPr>
        <p:spPr>
          <a:xfrm flipH="1">
            <a:off x="2933700" y="2857500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DE38224-950A-4623-4964-89F8014686A7}"/>
              </a:ext>
            </a:extLst>
          </p:cNvPr>
          <p:cNvSpPr/>
          <p:nvPr/>
        </p:nvSpPr>
        <p:spPr>
          <a:xfrm>
            <a:off x="6048375" y="3238499"/>
            <a:ext cx="2924175" cy="1133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robot_2/controller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A0631-2424-2BFF-6544-D549BA6E2EBF}"/>
              </a:ext>
            </a:extLst>
          </p:cNvPr>
          <p:cNvCxnSpPr>
            <a:cxnSpLocks/>
          </p:cNvCxnSpPr>
          <p:nvPr/>
        </p:nvCxnSpPr>
        <p:spPr>
          <a:xfrm>
            <a:off x="8429625" y="4286250"/>
            <a:ext cx="828675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4A488-6D43-F337-D0C6-10AD22D5328F}"/>
              </a:ext>
            </a:extLst>
          </p:cNvPr>
          <p:cNvCxnSpPr>
            <a:cxnSpLocks/>
          </p:cNvCxnSpPr>
          <p:nvPr/>
        </p:nvCxnSpPr>
        <p:spPr>
          <a:xfrm flipH="1">
            <a:off x="8334375" y="2828925"/>
            <a:ext cx="895350" cy="44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94DB5-D358-6635-C00E-AE7C0B4B6812}"/>
              </a:ext>
            </a:extLst>
          </p:cNvPr>
          <p:cNvSpPr/>
          <p:nvPr/>
        </p:nvSpPr>
        <p:spPr>
          <a:xfrm>
            <a:off x="9267825" y="2600324"/>
            <a:ext cx="251460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/robot_2/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control_input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7B46A-A8AB-7FBB-BE4A-AB1FD30DAFA0}"/>
              </a:ext>
            </a:extLst>
          </p:cNvPr>
          <p:cNvSpPr/>
          <p:nvPr/>
        </p:nvSpPr>
        <p:spPr>
          <a:xfrm>
            <a:off x="9267825" y="4524374"/>
            <a:ext cx="251460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/robot_2/</a:t>
            </a:r>
            <a:r>
              <a:rPr lang="en-US" err="1">
                <a:solidFill>
                  <a:srgbClr val="000000"/>
                </a:solidFill>
                <a:cs typeface="Calibri"/>
              </a:rPr>
              <a:t>control_output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7776B-E3E8-E78C-F693-C145C37CECBB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2BEDC955-4446-F79B-B599-D7DC3A95FD6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699101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Topic with Namespace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108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1CD6B-E582-7109-7727-DF95A3DAED7C}"/>
              </a:ext>
            </a:extLst>
          </p:cNvPr>
          <p:cNvSpPr txBox="1"/>
          <p:nvPr/>
        </p:nvSpPr>
        <p:spPr>
          <a:xfrm>
            <a:off x="1363269" y="2349353"/>
            <a:ext cx="1009967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>
                <a:cs typeface="Cordia New"/>
              </a:rPr>
              <a:t>One 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also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add</a:t>
            </a:r>
            <a:r>
              <a:rPr lang="th-TH" sz="2000">
                <a:cs typeface="Cordia New"/>
              </a:rPr>
              <a:t> "</a:t>
            </a:r>
            <a:r>
              <a:rPr lang="th-TH" sz="2000" err="1">
                <a:cs typeface="Cordia New"/>
              </a:rPr>
              <a:t>namespace</a:t>
            </a:r>
            <a:r>
              <a:rPr lang="th-TH" sz="2000">
                <a:cs typeface="Cordia New"/>
              </a:rPr>
              <a:t>"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entire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node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which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appends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namespace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front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every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name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without</a:t>
            </a:r>
            <a:r>
              <a:rPr lang="th-TH" sz="2000">
                <a:cs typeface="Cordia New"/>
              </a:rPr>
              <a:t> "/" </a:t>
            </a:r>
            <a:r>
              <a:rPr lang="th-TH" sz="2000" err="1">
                <a:cs typeface="Cordia New"/>
              </a:rPr>
              <a:t>in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front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For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example</a:t>
            </a:r>
            <a:r>
              <a:rPr lang="th-TH" sz="2000">
                <a:cs typeface="Cordia New"/>
              </a:rPr>
              <a:t>,</a:t>
            </a:r>
            <a:br>
              <a:rPr lang="th-TH" sz="2000">
                <a:cs typeface="Cordia New"/>
              </a:rPr>
            </a:br>
            <a:br>
              <a:rPr lang="th-TH" sz="2000">
                <a:cs typeface="Cordia New"/>
              </a:rPr>
            </a:b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                      =&gt;      /</a:t>
            </a:r>
            <a:r>
              <a:rPr lang="th-TH" sz="2000" err="1">
                <a:cs typeface="Cordia New"/>
              </a:rPr>
              <a:t>namespace</a:t>
            </a:r>
            <a:r>
              <a:rPr lang="th-TH" sz="2000">
                <a:cs typeface="Cordia New"/>
              </a:rPr>
              <a:t>/</a:t>
            </a:r>
            <a:r>
              <a:rPr lang="th-TH" sz="2000" err="1">
                <a:cs typeface="Cordia New"/>
              </a:rPr>
              <a:t>pose</a:t>
            </a:r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follower</a:t>
            </a:r>
            <a:r>
              <a:rPr lang="th-TH" sz="2000">
                <a:cs typeface="Cordia New"/>
              </a:rPr>
              <a:t>   = &gt;     /</a:t>
            </a:r>
            <a:r>
              <a:rPr lang="th-TH" sz="2000" err="1">
                <a:cs typeface="Cordia New"/>
              </a:rPr>
              <a:t>namespace</a:t>
            </a:r>
            <a:r>
              <a:rPr lang="th-TH" sz="2000">
                <a:cs typeface="Cordia New"/>
              </a:rPr>
              <a:t>/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follower</a:t>
            </a:r>
            <a:endParaRPr lang="th-TH" sz="2000">
              <a:cs typeface="Cordia New"/>
            </a:endParaRPr>
          </a:p>
          <a:p>
            <a:r>
              <a:rPr lang="th-TH" sz="2000">
                <a:cs typeface="Cordia New"/>
              </a:rPr>
              <a:t>/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                     =&gt;      /</a:t>
            </a:r>
            <a:r>
              <a:rPr lang="th-TH" sz="2000" err="1">
                <a:cs typeface="Cordia New"/>
              </a:rPr>
              <a:t>goal</a:t>
            </a:r>
            <a:endParaRPr lang="th-TH" sz="2000">
              <a:cs typeface="Cordia New"/>
            </a:endParaRPr>
          </a:p>
          <a:p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In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command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line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can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add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arguments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end</a:t>
            </a:r>
            <a:r>
              <a:rPr lang="th-TH" sz="2000">
                <a:cs typeface="Cordia New"/>
              </a:rPr>
              <a:t>.</a:t>
            </a:r>
            <a:endParaRPr lang="th-TH"/>
          </a:p>
          <a:p>
            <a:endParaRPr lang="th-TH" sz="2000">
              <a:cs typeface="Cordia New"/>
            </a:endParaRPr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 - -</a:t>
            </a:r>
            <a:r>
              <a:rPr lang="th-TH" sz="2000" err="1">
                <a:cs typeface="Cordia New"/>
              </a:rPr>
              <a:t>ros</a:t>
            </a:r>
            <a:r>
              <a:rPr lang="th-TH" sz="2000">
                <a:cs typeface="Cordia New"/>
              </a:rPr>
              <a:t>-</a:t>
            </a:r>
            <a:r>
              <a:rPr lang="th-TH" sz="2000" err="1">
                <a:cs typeface="Cordia New"/>
              </a:rPr>
              <a:t>args</a:t>
            </a:r>
            <a:r>
              <a:rPr lang="th-TH" sz="2000">
                <a:cs typeface="Cordia New"/>
              </a:rPr>
              <a:t> -r __</a:t>
            </a:r>
            <a:r>
              <a:rPr lang="th-TH" sz="2000" err="1">
                <a:cs typeface="Cordia New"/>
              </a:rPr>
              <a:t>ns</a:t>
            </a:r>
            <a:r>
              <a:rPr lang="th-TH" sz="2000">
                <a:cs typeface="Cordia New"/>
              </a:rPr>
              <a:t>:=/turtle1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9B7C1-A9A8-7679-CE89-8DA0143B47DB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Remapping &amp; Namespace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08CD1B6-C2A9-7B3D-D906-A8EADFA732A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505227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Service Server &amp; Service Client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109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ACF446F-04E4-4084-1F4B-AB5150F502C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02208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E4F77-9287-9259-E718-4FD67A56B70A}"/>
              </a:ext>
            </a:extLst>
          </p:cNvPr>
          <p:cNvSpPr/>
          <p:nvPr/>
        </p:nvSpPr>
        <p:spPr>
          <a:xfrm>
            <a:off x="2885849" y="2573592"/>
            <a:ext cx="2010308" cy="1874595"/>
          </a:xfrm>
          <a:prstGeom prst="roundRect">
            <a:avLst>
              <a:gd name="adj" fmla="val 8997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Broker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7BBB-3259-4AAA-F4A4-7E900E13D1C6}"/>
              </a:ext>
            </a:extLst>
          </p:cNvPr>
          <p:cNvSpPr/>
          <p:nvPr/>
        </p:nvSpPr>
        <p:spPr>
          <a:xfrm>
            <a:off x="5872056" y="2397129"/>
            <a:ext cx="1246785" cy="1168127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65E27-4389-CD78-94DA-8ECEF61970C5}"/>
              </a:ext>
            </a:extLst>
          </p:cNvPr>
          <p:cNvSpPr/>
          <p:nvPr/>
        </p:nvSpPr>
        <p:spPr>
          <a:xfrm>
            <a:off x="4919243" y="3077149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BA15-4036-00A8-78B0-31D23CD2DB7F}"/>
              </a:ext>
            </a:extLst>
          </p:cNvPr>
          <p:cNvSpPr/>
          <p:nvPr/>
        </p:nvSpPr>
        <p:spPr>
          <a:xfrm>
            <a:off x="5897228" y="3801821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C3BE05-A748-3E9E-1D04-88ECF9A6399E}"/>
              </a:ext>
            </a:extLst>
          </p:cNvPr>
          <p:cNvSpPr/>
          <p:nvPr/>
        </p:nvSpPr>
        <p:spPr>
          <a:xfrm>
            <a:off x="4914160" y="3923794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CFAC31-BE89-1DE2-2931-61EBB2E4174F}"/>
              </a:ext>
            </a:extLst>
          </p:cNvPr>
          <p:cNvSpPr/>
          <p:nvPr/>
        </p:nvSpPr>
        <p:spPr>
          <a:xfrm>
            <a:off x="596328" y="2788447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2135D01-0147-0A8C-AABB-D7EB6F19A6A0}"/>
              </a:ext>
            </a:extLst>
          </p:cNvPr>
          <p:cNvSpPr/>
          <p:nvPr/>
        </p:nvSpPr>
        <p:spPr>
          <a:xfrm>
            <a:off x="1865239" y="2914985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3FC830-803C-929C-17CD-9D2A08E1A75E}"/>
              </a:ext>
            </a:extLst>
          </p:cNvPr>
          <p:cNvSpPr/>
          <p:nvPr/>
        </p:nvSpPr>
        <p:spPr>
          <a:xfrm>
            <a:off x="602270" y="3787604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F9E1ED-EEAA-77C6-F4AC-B06A81DA22B9}"/>
              </a:ext>
            </a:extLst>
          </p:cNvPr>
          <p:cNvSpPr/>
          <p:nvPr/>
        </p:nvSpPr>
        <p:spPr>
          <a:xfrm flipH="1">
            <a:off x="1900406" y="3922108"/>
            <a:ext cx="934092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751FC52-1C97-386E-33BA-2E18D8EC521E}"/>
              </a:ext>
            </a:extLst>
          </p:cNvPr>
          <p:cNvSpPr/>
          <p:nvPr/>
        </p:nvSpPr>
        <p:spPr>
          <a:xfrm flipH="1">
            <a:off x="4955825" y="2680134"/>
            <a:ext cx="933098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47755E-46AA-ACE9-8417-4EE1A35536CF}"/>
              </a:ext>
            </a:extLst>
          </p:cNvPr>
          <p:cNvSpPr txBox="1"/>
          <p:nvPr/>
        </p:nvSpPr>
        <p:spPr>
          <a:xfrm>
            <a:off x="1737519" y="2127987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Publish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EF39-D713-FCB8-4151-3132BA86571A}"/>
              </a:ext>
            </a:extLst>
          </p:cNvPr>
          <p:cNvSpPr txBox="1"/>
          <p:nvPr/>
        </p:nvSpPr>
        <p:spPr>
          <a:xfrm>
            <a:off x="4840859" y="441425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pic>
        <p:nvPicPr>
          <p:cNvPr id="26" name="Graphic 25" descr="Envelope with solid fill">
            <a:extLst>
              <a:ext uri="{FF2B5EF4-FFF2-40B4-BE49-F238E27FC236}">
                <a16:creationId xmlns:a16="http://schemas.microsoft.com/office/drawing/2014/main" id="{9CF7C7C8-D0A4-8129-F7ED-3D36242A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244" y="1675252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81B9A9-1EDB-5D41-051C-66BCE596D4B3}"/>
              </a:ext>
            </a:extLst>
          </p:cNvPr>
          <p:cNvSpPr txBox="1"/>
          <p:nvPr/>
        </p:nvSpPr>
        <p:spPr>
          <a:xfrm>
            <a:off x="1498169" y="445761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AD37-6BD1-F1EB-8595-99A13689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7FF6-0234-4618-A757-C83D01C3F0D0}" type="slidenum">
              <a:rPr lang="en-US" sz="1400" smtClean="0">
                <a:solidFill>
                  <a:schemeClr val="bg1"/>
                </a:solidFill>
              </a:rPr>
              <a:t>11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3456AFE2-562F-6A20-D170-79A2B6EB39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A170B-DC77-B882-C6BE-E7078D4B0CD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356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00456 0.1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13171 L 0.11146 0.13171 C 0.16341 0.13171 0.2276 0.15 0.2276 0.16505 L 0.2276 0.19861 " pathEditMode="relative" rAng="0" ptsTypes="AAAA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33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0.19861 L 0.2276 0.23889 C 0.2276 0.25671 0.28398 0.27916 0.32969 0.27916 L 0.43177 0.27916 " pathEditMode="relative" rAng="5400000" ptsTypes="AAAA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err="1">
                <a:cs typeface="Angsana New"/>
              </a:rPr>
              <a:t>Attaching</a:t>
            </a:r>
            <a:r>
              <a:rPr lang="th-TH" sz="3600">
                <a:cs typeface="Angsana New"/>
              </a:rPr>
              <a:t> a </a:t>
            </a:r>
            <a:r>
              <a:rPr lang="th-TH" sz="3600" err="1">
                <a:cs typeface="Angsana New"/>
              </a:rPr>
              <a:t>service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server</a:t>
            </a:r>
            <a:r>
              <a:rPr lang="th-TH" sz="3600">
                <a:cs typeface="Angsana New"/>
              </a:rPr>
              <a:t> and </a:t>
            </a:r>
            <a:r>
              <a:rPr lang="th-TH" sz="3600" err="1">
                <a:cs typeface="Angsana New"/>
              </a:rPr>
              <a:t>its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callback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110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802005" y="1904557"/>
            <a:ext cx="10683151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from </a:t>
            </a:r>
            <a:r>
              <a:rPr lang="en-US" sz="2400" err="1">
                <a:ea typeface="+mn-lt"/>
                <a:cs typeface="+mn-lt"/>
              </a:rPr>
              <a:t>std_srvs</a:t>
            </a:r>
            <a:r>
              <a:rPr lang="en-US" sz="2400">
                <a:ea typeface="+mn-lt"/>
                <a:cs typeface="+mn-lt"/>
              </a:rPr>
              <a:t>/</a:t>
            </a:r>
            <a:r>
              <a:rPr lang="en-US" sz="2400" err="1">
                <a:ea typeface="+mn-lt"/>
                <a:cs typeface="+mn-lt"/>
              </a:rPr>
              <a:t>srv</a:t>
            </a:r>
            <a:r>
              <a:rPr lang="en-US" sz="2400">
                <a:ea typeface="+mn-lt"/>
                <a:cs typeface="+mn-lt"/>
              </a:rPr>
              <a:t> import Empty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class </a:t>
            </a:r>
            <a:r>
              <a:rPr lang="en-US" sz="2400" err="1">
                <a:ea typeface="+mn-lt"/>
                <a:cs typeface="+mn-lt"/>
              </a:rPr>
              <a:t>NewNode</a:t>
            </a:r>
            <a:r>
              <a:rPr lang="en-US" sz="2400">
                <a:ea typeface="+mn-lt"/>
                <a:cs typeface="+mn-lt"/>
              </a:rPr>
              <a:t>(Node):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def 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__(self):</a:t>
            </a:r>
            <a:endParaRPr lang="th-TH" sz="2400">
              <a:cs typeface="Cordia New"/>
            </a:endParaRPr>
          </a:p>
          <a:p>
            <a:r>
              <a:rPr lang="en-US" sz="2400">
                <a:ea typeface="+mn-lt"/>
                <a:cs typeface="+mn-lt"/>
              </a:rPr>
              <a:t>        super().__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__('</a:t>
            </a:r>
            <a:r>
              <a:rPr lang="en-US" sz="2400" err="1">
                <a:ea typeface="+mn-lt"/>
                <a:cs typeface="+mn-lt"/>
              </a:rPr>
              <a:t>node_name</a:t>
            </a:r>
            <a:r>
              <a:rPr lang="en-US" sz="2400">
                <a:ea typeface="+mn-lt"/>
                <a:cs typeface="+mn-lt"/>
              </a:rPr>
              <a:t>')</a:t>
            </a:r>
          </a:p>
          <a:p>
            <a:r>
              <a:rPr lang="en-US" sz="2400">
                <a:ea typeface="+mn-lt"/>
                <a:cs typeface="+mn-lt"/>
              </a:rPr>
              <a:t>        </a:t>
            </a:r>
            <a:r>
              <a:rPr lang="en-US" sz="2400" err="1">
                <a:ea typeface="+mn-lt"/>
                <a:cs typeface="+mn-lt"/>
              </a:rPr>
              <a:t>self.count</a:t>
            </a:r>
            <a:r>
              <a:rPr lang="en-US" sz="2400">
                <a:ea typeface="+mn-lt"/>
                <a:cs typeface="+mn-lt"/>
              </a:rPr>
              <a:t> = 0</a:t>
            </a:r>
          </a:p>
          <a:p>
            <a:r>
              <a:rPr lang="en-US" sz="2400">
                <a:ea typeface="+mn-lt"/>
                <a:cs typeface="+mn-lt"/>
              </a:rPr>
              <a:t>        </a:t>
            </a:r>
            <a:r>
              <a:rPr lang="en-US" sz="2400" err="1">
                <a:ea typeface="+mn-lt"/>
                <a:cs typeface="+mn-lt"/>
              </a:rPr>
              <a:t>self.srv</a:t>
            </a:r>
            <a:r>
              <a:rPr lang="en-US" sz="2400">
                <a:ea typeface="+mn-lt"/>
                <a:cs typeface="+mn-lt"/>
              </a:rPr>
              <a:t> = </a:t>
            </a:r>
            <a:r>
              <a:rPr lang="en-US" sz="2400" err="1">
                <a:ea typeface="+mn-lt"/>
                <a:cs typeface="+mn-lt"/>
              </a:rPr>
              <a:t>self.create_service</a:t>
            </a:r>
            <a:r>
              <a:rPr lang="en-US" sz="2400">
                <a:ea typeface="+mn-lt"/>
                <a:cs typeface="+mn-lt"/>
              </a:rPr>
              <a:t>(Empty,'my_service',</a:t>
            </a:r>
            <a:r>
              <a:rPr lang="en-US" sz="2400" err="1">
                <a:ea typeface="+mn-lt"/>
                <a:cs typeface="+mn-lt"/>
              </a:rPr>
              <a:t>self.srv_callback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r>
              <a:rPr lang="en-US" sz="2400">
                <a:ea typeface="+mn-lt"/>
                <a:cs typeface="+mn-lt"/>
              </a:rPr>
              <a:t>    def </a:t>
            </a:r>
            <a:r>
              <a:rPr lang="en-US" sz="2400" err="1">
                <a:ea typeface="+mn-lt"/>
                <a:cs typeface="+mn-lt"/>
              </a:rPr>
              <a:t>srv_callback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self,request,response</a:t>
            </a:r>
            <a:r>
              <a:rPr lang="en-US" sz="2400">
                <a:ea typeface="+mn-lt"/>
                <a:cs typeface="+mn-lt"/>
              </a:rPr>
              <a:t>):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cs typeface="Calibri" panose="020F0502020204030204"/>
              </a:rPr>
              <a:t>        </a:t>
            </a:r>
            <a:r>
              <a:rPr lang="en-US" sz="2400" err="1">
                <a:cs typeface="Calibri"/>
              </a:rPr>
              <a:t>self.count</a:t>
            </a:r>
            <a:r>
              <a:rPr lang="en-US" sz="2400">
                <a:cs typeface="Calibri"/>
              </a:rPr>
              <a:t> = </a:t>
            </a:r>
            <a:r>
              <a:rPr lang="en-US" sz="2400" err="1">
                <a:cs typeface="Calibri"/>
              </a:rPr>
              <a:t>self.count</a:t>
            </a:r>
            <a:r>
              <a:rPr lang="en-US" sz="2400">
                <a:cs typeface="Calibri"/>
              </a:rPr>
              <a:t> + 1</a:t>
            </a:r>
          </a:p>
          <a:p>
            <a:r>
              <a:rPr lang="en-US" sz="2400">
                <a:cs typeface="Calibri"/>
              </a:rPr>
              <a:t>        return response</a:t>
            </a:r>
          </a:p>
          <a:p>
            <a:pPr marL="342900" indent="-342900">
              <a:buAutoNum type="arabicPeriod"/>
            </a:pPr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C7AC-0E1C-801F-9A44-1CE451768CF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65D6A443-42E4-7E20-9C7C-BB807A90D16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0347972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Exercise</a:t>
            </a:r>
            <a:r>
              <a:rPr lang="th-TH">
                <a:cs typeface="Angsana New"/>
              </a:rPr>
              <a:t> 3: </a:t>
            </a:r>
            <a:r>
              <a:rPr lang="th-TH" err="1">
                <a:cs typeface="Angsana New"/>
              </a:rPr>
              <a:t>Controller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with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services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60474" y="2148573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70280" y="2758335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22692" y="524086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01197" y="2148573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10567" y="5240865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191391" y="5507742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691801" y="2130281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4365464" y="21668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784162" y="2758335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86706" y="3025211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23435" y="3761018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randomize_goal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DE391-7C86-41D9-98DC-6296F2C26B5E}"/>
              </a:ext>
            </a:extLst>
          </p:cNvPr>
          <p:cNvSpPr txBox="1"/>
          <p:nvPr/>
        </p:nvSpPr>
        <p:spPr>
          <a:xfrm>
            <a:off x="4622800" y="339953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server</a:t>
            </a:r>
          </a:p>
        </p:txBody>
      </p:sp>
      <p:pic>
        <p:nvPicPr>
          <p:cNvPr id="50178" name="Picture 2" descr="image">
            <a:extLst>
              <a:ext uri="{FF2B5EF4-FFF2-40B4-BE49-F238E27FC236}">
                <a16:creationId xmlns:a16="http://schemas.microsoft.com/office/drawing/2014/main" id="{54D74CC5-F950-43F6-90C9-AB33038A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6995" r="51563" b="19199"/>
          <a:stretch/>
        </p:blipFill>
        <p:spPr bwMode="auto">
          <a:xfrm>
            <a:off x="8597899" y="2824007"/>
            <a:ext cx="2945715" cy="19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B284D1-8949-45A7-B16F-0E38E651C956}"/>
              </a:ext>
            </a:extLst>
          </p:cNvPr>
          <p:cNvCxnSpPr>
            <a:cxnSpLocks/>
          </p:cNvCxnSpPr>
          <p:nvPr/>
        </p:nvCxnSpPr>
        <p:spPr>
          <a:xfrm flipH="1">
            <a:off x="6858000" y="3900895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A9F982-897A-4DCF-97A3-E0D68B35E8C0}"/>
              </a:ext>
            </a:extLst>
          </p:cNvPr>
          <p:cNvCxnSpPr>
            <a:cxnSpLocks/>
          </p:cNvCxnSpPr>
          <p:nvPr/>
        </p:nvCxnSpPr>
        <p:spPr>
          <a:xfrm>
            <a:off x="6858000" y="4095034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54D531-E462-4DF1-9B43-EE4916D45712}"/>
              </a:ext>
            </a:extLst>
          </p:cNvPr>
          <p:cNvSpPr txBox="1"/>
          <p:nvPr/>
        </p:nvSpPr>
        <p:spPr>
          <a:xfrm>
            <a:off x="7283450" y="3482135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5D793-CC19-490D-A952-6B6C74CAD82E}"/>
              </a:ext>
            </a:extLst>
          </p:cNvPr>
          <p:cNvSpPr txBox="1"/>
          <p:nvPr/>
        </p:nvSpPr>
        <p:spPr>
          <a:xfrm>
            <a:off x="7283450" y="4104507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Empty</a:t>
            </a:r>
          </a:p>
        </p:txBody>
      </p:sp>
      <p:pic>
        <p:nvPicPr>
          <p:cNvPr id="11" name="Google Shape;67;p15">
            <a:extLst>
              <a:ext uri="{FF2B5EF4-FFF2-40B4-BE49-F238E27FC236}">
                <a16:creationId xmlns:a16="http://schemas.microsoft.com/office/drawing/2014/main" id="{70874EB6-F365-FCBD-414B-CEC43FEB1C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89BD1E-D399-3CE0-3972-DC8475B2B7A7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B0098F77-27C2-3AA4-354E-903124B7B51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4544512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Exercise</a:t>
            </a:r>
            <a:r>
              <a:rPr lang="th-TH">
                <a:ea typeface="+mj-lt"/>
                <a:cs typeface="+mj-lt"/>
              </a:rPr>
              <a:t> 3: </a:t>
            </a:r>
            <a:r>
              <a:rPr lang="th-TH" err="1">
                <a:ea typeface="+mj-lt"/>
                <a:cs typeface="+mj-lt"/>
              </a:rPr>
              <a:t>Controller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with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60474" y="2148573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70280" y="2758335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22692" y="524086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01197" y="2148573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10567" y="5240865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191391" y="5507742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691801" y="2130281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784162" y="2758335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86706" y="3025211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23435" y="3761018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randomize_goal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DE391-7C86-41D9-98DC-6296F2C26B5E}"/>
              </a:ext>
            </a:extLst>
          </p:cNvPr>
          <p:cNvSpPr txBox="1"/>
          <p:nvPr/>
        </p:nvSpPr>
        <p:spPr>
          <a:xfrm>
            <a:off x="4622800" y="339953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server</a:t>
            </a:r>
          </a:p>
        </p:txBody>
      </p:sp>
      <p:pic>
        <p:nvPicPr>
          <p:cNvPr id="50178" name="Picture 2" descr="image">
            <a:extLst>
              <a:ext uri="{FF2B5EF4-FFF2-40B4-BE49-F238E27FC236}">
                <a16:creationId xmlns:a16="http://schemas.microsoft.com/office/drawing/2014/main" id="{54D74CC5-F950-43F6-90C9-AB33038A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6995" r="51563" b="19199"/>
          <a:stretch/>
        </p:blipFill>
        <p:spPr bwMode="auto">
          <a:xfrm>
            <a:off x="8597899" y="2824007"/>
            <a:ext cx="2945715" cy="19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B284D1-8949-45A7-B16F-0E38E651C956}"/>
              </a:ext>
            </a:extLst>
          </p:cNvPr>
          <p:cNvCxnSpPr>
            <a:cxnSpLocks/>
          </p:cNvCxnSpPr>
          <p:nvPr/>
        </p:nvCxnSpPr>
        <p:spPr>
          <a:xfrm flipH="1">
            <a:off x="6858000" y="3900895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A9F982-897A-4DCF-97A3-E0D68B35E8C0}"/>
              </a:ext>
            </a:extLst>
          </p:cNvPr>
          <p:cNvCxnSpPr>
            <a:cxnSpLocks/>
          </p:cNvCxnSpPr>
          <p:nvPr/>
        </p:nvCxnSpPr>
        <p:spPr>
          <a:xfrm>
            <a:off x="6858000" y="4095034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54D531-E462-4DF1-9B43-EE4916D45712}"/>
              </a:ext>
            </a:extLst>
          </p:cNvPr>
          <p:cNvSpPr txBox="1"/>
          <p:nvPr/>
        </p:nvSpPr>
        <p:spPr>
          <a:xfrm>
            <a:off x="7283450" y="3482135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5D793-CC19-490D-A952-6B6C74CAD82E}"/>
              </a:ext>
            </a:extLst>
          </p:cNvPr>
          <p:cNvSpPr txBox="1"/>
          <p:nvPr/>
        </p:nvSpPr>
        <p:spPr>
          <a:xfrm>
            <a:off x="6883399" y="4238567"/>
            <a:ext cx="16065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600" err="1">
                <a:cs typeface="Cordia New"/>
              </a:rPr>
              <a:t>randomized</a:t>
            </a:r>
            <a:r>
              <a:rPr lang="th-TH" sz="1600">
                <a:cs typeface="Cordia New"/>
              </a:rPr>
              <a:t>_</a:t>
            </a:r>
            <a:r>
              <a:rPr lang="th-TH" sz="1600" err="1">
                <a:cs typeface="Cordia New"/>
              </a:rPr>
              <a:t>goal</a:t>
            </a:r>
            <a:endParaRPr lang="en-US" sz="1600" err="1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6EDFEF-2CF4-43A2-DD8F-28F63070AFAB}"/>
              </a:ext>
            </a:extLst>
          </p:cNvPr>
          <p:cNvSpPr/>
          <p:nvPr/>
        </p:nvSpPr>
        <p:spPr>
          <a:xfrm>
            <a:off x="6763307" y="3429000"/>
            <a:ext cx="2019300" cy="1249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DE263-5579-A935-052D-65783305C977}"/>
              </a:ext>
            </a:extLst>
          </p:cNvPr>
          <p:cNvSpPr txBox="1"/>
          <p:nvPr/>
        </p:nvSpPr>
        <p:spPr>
          <a:xfrm>
            <a:off x="6965950" y="5018567"/>
            <a:ext cx="40775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We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must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define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new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type</a:t>
            </a:r>
            <a:r>
              <a:rPr lang="th-TH">
                <a:cs typeface="Cordia New"/>
              </a:rPr>
              <a:t> of </a:t>
            </a:r>
            <a:r>
              <a:rPr lang="th-TH" err="1">
                <a:cs typeface="Cordia New"/>
              </a:rPr>
              <a:t>interface</a:t>
            </a:r>
            <a:r>
              <a:rPr lang="th-TH">
                <a:cs typeface="Cordia New"/>
              </a:rPr>
              <a:t>.</a:t>
            </a:r>
            <a:endParaRPr lang="en-US"/>
          </a:p>
        </p:txBody>
      </p:sp>
      <p:pic>
        <p:nvPicPr>
          <p:cNvPr id="15" name="Google Shape;67;p15">
            <a:extLst>
              <a:ext uri="{FF2B5EF4-FFF2-40B4-BE49-F238E27FC236}">
                <a16:creationId xmlns:a16="http://schemas.microsoft.com/office/drawing/2014/main" id="{4306BE9A-1A8D-3ACF-1648-E42639A4D4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08B687-FE3F-9CA4-AED0-E3B8E04407B8}"/>
              </a:ext>
            </a:extLst>
          </p:cNvPr>
          <p:cNvSpPr txBox="1"/>
          <p:nvPr/>
        </p:nvSpPr>
        <p:spPr>
          <a:xfrm>
            <a:off x="4365464" y="21668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9F514-D2AC-9855-24A4-DABF77D1581E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7EB7A168-91F9-16EB-680F-7D9DA4FBF11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9273391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0461C-95BC-695D-03DA-84D24199E31F}"/>
              </a:ext>
            </a:extLst>
          </p:cNvPr>
          <p:cNvSpPr/>
          <p:nvPr/>
        </p:nvSpPr>
        <p:spPr>
          <a:xfrm>
            <a:off x="829339" y="2497464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026D4-12B4-C8CF-C94D-28B34591D98C}"/>
              </a:ext>
            </a:extLst>
          </p:cNvPr>
          <p:cNvSpPr/>
          <p:nvPr/>
        </p:nvSpPr>
        <p:spPr>
          <a:xfrm>
            <a:off x="4472763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79D2B-9723-5CF8-4B44-D412674181E9}"/>
              </a:ext>
            </a:extLst>
          </p:cNvPr>
          <p:cNvSpPr/>
          <p:nvPr/>
        </p:nvSpPr>
        <p:spPr>
          <a:xfrm>
            <a:off x="8116187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sec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nanosec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FD148-DFD0-040A-4484-0316F6C9B5C9}"/>
              </a:ext>
            </a:extLst>
          </p:cNvPr>
          <p:cNvSpPr txBox="1"/>
          <p:nvPr/>
        </p:nvSpPr>
        <p:spPr>
          <a:xfrm>
            <a:off x="1795486" y="1984766"/>
            <a:ext cx="145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Pose.msg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4A4FB-46A0-7342-E13A-11FFE2797DBD}"/>
              </a:ext>
            </a:extLst>
          </p:cNvPr>
          <p:cNvSpPr txBox="1"/>
          <p:nvPr/>
        </p:nvSpPr>
        <p:spPr>
          <a:xfrm>
            <a:off x="5566830" y="2001132"/>
            <a:ext cx="21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InvKin.srv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48623-9F35-E2DD-6BF4-3147EFF08D58}"/>
              </a:ext>
            </a:extLst>
          </p:cNvPr>
          <p:cNvSpPr txBox="1"/>
          <p:nvPr/>
        </p:nvSpPr>
        <p:spPr>
          <a:xfrm>
            <a:off x="9517913" y="2029737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.action</a:t>
            </a:r>
          </a:p>
        </p:txBody>
      </p:sp>
      <p:pic>
        <p:nvPicPr>
          <p:cNvPr id="12" name="Google Shape;67;p15">
            <a:extLst>
              <a:ext uri="{FF2B5EF4-FFF2-40B4-BE49-F238E27FC236}">
                <a16:creationId xmlns:a16="http://schemas.microsoft.com/office/drawing/2014/main" id="{D25698D9-1429-A25C-0926-7850E67735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6B4CD-B80F-D676-2DFC-14E58FF5004B}"/>
              </a:ext>
            </a:extLst>
          </p:cNvPr>
          <p:cNvSpPr txBox="1"/>
          <p:nvPr/>
        </p:nvSpPr>
        <p:spPr>
          <a:xfrm>
            <a:off x="1120488" y="5745602"/>
            <a:ext cx="104978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Interface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name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must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start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with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uppercase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letter</a:t>
            </a:r>
            <a:r>
              <a:rPr lang="th-TH">
                <a:cs typeface="Cordia New"/>
              </a:rPr>
              <a:t> and </a:t>
            </a:r>
            <a:r>
              <a:rPr lang="th-TH" err="1">
                <a:cs typeface="Cordia New"/>
              </a:rPr>
              <a:t>must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not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contain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underscore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or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other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unqie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characters</a:t>
            </a:r>
            <a:r>
              <a:rPr lang="th-TH">
                <a:cs typeface="Cordia New"/>
              </a:rPr>
              <a:t>. The </a:t>
            </a:r>
            <a:r>
              <a:rPr lang="th-TH" err="1">
                <a:cs typeface="Cordia New"/>
              </a:rPr>
              <a:t>field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itself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must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start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with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lowercase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letter</a:t>
            </a:r>
            <a:r>
              <a:rPr lang="th-TH">
                <a:cs typeface="Cordia New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885EA-A92F-DE42-48E7-BAC8A97C670A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A4BD67D-CF68-F056-9B34-F6F3A3BBCAE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352443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0461C-95BC-695D-03DA-84D24199E31F}"/>
              </a:ext>
            </a:extLst>
          </p:cNvPr>
          <p:cNvSpPr/>
          <p:nvPr/>
        </p:nvSpPr>
        <p:spPr>
          <a:xfrm>
            <a:off x="829339" y="2497464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026D4-12B4-C8CF-C94D-28B34591D98C}"/>
              </a:ext>
            </a:extLst>
          </p:cNvPr>
          <p:cNvSpPr/>
          <p:nvPr/>
        </p:nvSpPr>
        <p:spPr>
          <a:xfrm>
            <a:off x="4472763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79D2B-9723-5CF8-4B44-D412674181E9}"/>
              </a:ext>
            </a:extLst>
          </p:cNvPr>
          <p:cNvSpPr/>
          <p:nvPr/>
        </p:nvSpPr>
        <p:spPr>
          <a:xfrm>
            <a:off x="8116187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sec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nanosec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B977CC-E501-655E-37CA-BFC477ED7077}"/>
              </a:ext>
            </a:extLst>
          </p:cNvPr>
          <p:cNvSpPr/>
          <p:nvPr/>
        </p:nvSpPr>
        <p:spPr>
          <a:xfrm>
            <a:off x="4451497" y="3604437"/>
            <a:ext cx="3267740" cy="3580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20CCA-89C4-D460-BE72-B7BD11AD81EB}"/>
              </a:ext>
            </a:extLst>
          </p:cNvPr>
          <p:cNvSpPr txBox="1"/>
          <p:nvPr/>
        </p:nvSpPr>
        <p:spPr>
          <a:xfrm>
            <a:off x="5259572" y="3156258"/>
            <a:ext cx="18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request message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6D0FAA-EC14-438B-CBB4-CB7DAAAAF792}"/>
              </a:ext>
            </a:extLst>
          </p:cNvPr>
          <p:cNvSpPr/>
          <p:nvPr/>
        </p:nvSpPr>
        <p:spPr>
          <a:xfrm>
            <a:off x="4472763" y="4106676"/>
            <a:ext cx="3267740" cy="3580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60180-8CC0-D0FD-7588-7CDA6888DB20}"/>
              </a:ext>
            </a:extLst>
          </p:cNvPr>
          <p:cNvSpPr txBox="1"/>
          <p:nvPr/>
        </p:nvSpPr>
        <p:spPr>
          <a:xfrm>
            <a:off x="5259572" y="4537914"/>
            <a:ext cx="218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response message</a:t>
            </a:r>
          </a:p>
        </p:txBody>
      </p:sp>
      <p:pic>
        <p:nvPicPr>
          <p:cNvPr id="16" name="Google Shape;67;p15">
            <a:extLst>
              <a:ext uri="{FF2B5EF4-FFF2-40B4-BE49-F238E27FC236}">
                <a16:creationId xmlns:a16="http://schemas.microsoft.com/office/drawing/2014/main" id="{A36284A7-FDDB-8A7F-E149-FC7C7C5D15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75244-7CAA-FEF6-67F9-A236B48EAC03}"/>
              </a:ext>
            </a:extLst>
          </p:cNvPr>
          <p:cNvSpPr txBox="1"/>
          <p:nvPr/>
        </p:nvSpPr>
        <p:spPr>
          <a:xfrm>
            <a:off x="1795486" y="1984766"/>
            <a:ext cx="145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Pose.msg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002C4-9F09-631C-1E8F-F0E31F9C2E82}"/>
              </a:ext>
            </a:extLst>
          </p:cNvPr>
          <p:cNvSpPr txBox="1"/>
          <p:nvPr/>
        </p:nvSpPr>
        <p:spPr>
          <a:xfrm>
            <a:off x="5566830" y="2001132"/>
            <a:ext cx="21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InvKin.srv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EBA3A-B4A1-F19A-CA75-26BC28D130E5}"/>
              </a:ext>
            </a:extLst>
          </p:cNvPr>
          <p:cNvSpPr txBox="1"/>
          <p:nvPr/>
        </p:nvSpPr>
        <p:spPr>
          <a:xfrm>
            <a:off x="9517913" y="2029737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992EB-3099-D864-91D6-E80401700B25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0F2DC12-3FEC-D639-E30C-0436B438E1B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697401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0461C-95BC-695D-03DA-84D24199E31F}"/>
              </a:ext>
            </a:extLst>
          </p:cNvPr>
          <p:cNvSpPr/>
          <p:nvPr/>
        </p:nvSpPr>
        <p:spPr>
          <a:xfrm>
            <a:off x="829339" y="2497464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026D4-12B4-C8CF-C94D-28B34591D98C}"/>
              </a:ext>
            </a:extLst>
          </p:cNvPr>
          <p:cNvSpPr/>
          <p:nvPr/>
        </p:nvSpPr>
        <p:spPr>
          <a:xfrm>
            <a:off x="4472763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79D2B-9723-5CF8-4B44-D412674181E9}"/>
              </a:ext>
            </a:extLst>
          </p:cNvPr>
          <p:cNvSpPr/>
          <p:nvPr/>
        </p:nvSpPr>
        <p:spPr>
          <a:xfrm>
            <a:off x="8116187" y="2497465"/>
            <a:ext cx="3413051" cy="30728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/Point position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/Quaternion orientation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JoinState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joint_config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sec</a:t>
            </a:r>
          </a:p>
          <a:p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int64 </a:t>
            </a:r>
            <a:r>
              <a:rPr lang="en-US" sz="12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nanosec</a:t>
            </a:r>
            <a:endParaRPr lang="en-US" sz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B977CC-E501-655E-37CA-BFC477ED7077}"/>
              </a:ext>
            </a:extLst>
          </p:cNvPr>
          <p:cNvSpPr/>
          <p:nvPr/>
        </p:nvSpPr>
        <p:spPr>
          <a:xfrm>
            <a:off x="8188842" y="3299212"/>
            <a:ext cx="3267740" cy="592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20CCA-89C4-D460-BE72-B7BD11AD81EB}"/>
              </a:ext>
            </a:extLst>
          </p:cNvPr>
          <p:cNvSpPr txBox="1"/>
          <p:nvPr/>
        </p:nvSpPr>
        <p:spPr>
          <a:xfrm>
            <a:off x="8980741" y="2880682"/>
            <a:ext cx="18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goal message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8E28FD-026B-DF8B-2C4B-809738B93361}"/>
              </a:ext>
            </a:extLst>
          </p:cNvPr>
          <p:cNvSpPr/>
          <p:nvPr/>
        </p:nvSpPr>
        <p:spPr>
          <a:xfrm>
            <a:off x="8188843" y="3989911"/>
            <a:ext cx="3267740" cy="3163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29D4B-677A-7206-AAA5-1BE2BDC4378E}"/>
              </a:ext>
            </a:extLst>
          </p:cNvPr>
          <p:cNvSpPr txBox="1"/>
          <p:nvPr/>
        </p:nvSpPr>
        <p:spPr>
          <a:xfrm>
            <a:off x="10573194" y="3522184"/>
            <a:ext cx="18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result message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84C377-D1C6-D2BA-4879-EB15D86B7452}"/>
              </a:ext>
            </a:extLst>
          </p:cNvPr>
          <p:cNvSpPr/>
          <p:nvPr/>
        </p:nvSpPr>
        <p:spPr>
          <a:xfrm>
            <a:off x="8188842" y="4386576"/>
            <a:ext cx="3267740" cy="3944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CC6F9-51CD-ACC3-0BB5-D908397DF229}"/>
              </a:ext>
            </a:extLst>
          </p:cNvPr>
          <p:cNvSpPr txBox="1"/>
          <p:nvPr/>
        </p:nvSpPr>
        <p:spPr>
          <a:xfrm>
            <a:off x="8672623" y="4843518"/>
            <a:ext cx="22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feedback message</a:t>
            </a:r>
          </a:p>
        </p:txBody>
      </p:sp>
      <p:pic>
        <p:nvPicPr>
          <p:cNvPr id="19" name="Google Shape;67;p15">
            <a:extLst>
              <a:ext uri="{FF2B5EF4-FFF2-40B4-BE49-F238E27FC236}">
                <a16:creationId xmlns:a16="http://schemas.microsoft.com/office/drawing/2014/main" id="{4FFFD278-F80B-110A-90C6-5C8B19E931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EE85C1-546B-6335-0F96-AF9D4FF78041}"/>
              </a:ext>
            </a:extLst>
          </p:cNvPr>
          <p:cNvSpPr txBox="1"/>
          <p:nvPr/>
        </p:nvSpPr>
        <p:spPr>
          <a:xfrm>
            <a:off x="1795486" y="1984766"/>
            <a:ext cx="145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Pose.msg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97833-4B8A-1E5B-A743-230C0D84A820}"/>
              </a:ext>
            </a:extLst>
          </p:cNvPr>
          <p:cNvSpPr txBox="1"/>
          <p:nvPr/>
        </p:nvSpPr>
        <p:spPr>
          <a:xfrm>
            <a:off x="5566830" y="2001132"/>
            <a:ext cx="21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InvKin.srv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8AF06-948E-E356-853A-27B11DB99D16}"/>
              </a:ext>
            </a:extLst>
          </p:cNvPr>
          <p:cNvSpPr txBox="1"/>
          <p:nvPr/>
        </p:nvSpPr>
        <p:spPr>
          <a:xfrm>
            <a:off x="9517913" y="2029737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92B7B-717E-3329-61EE-16D68B2823BC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B66B9BD-C743-982D-E872-1977092FC3A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5661240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 with custom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5E7CB0-888B-481B-81F7-C2558A6A0052}"/>
              </a:ext>
            </a:extLst>
          </p:cNvPr>
          <p:cNvGrpSpPr/>
          <p:nvPr/>
        </p:nvGrpSpPr>
        <p:grpSpPr>
          <a:xfrm>
            <a:off x="4981945" y="2485950"/>
            <a:ext cx="5012660" cy="2634691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F6DAC3-58DB-4289-8DA9-B3E32DA1072E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09E2ECA6-2590-44ED-B4A2-2BC3CA22AAB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391FF3D9-6CFA-418E-A426-2793AE401FC5}"/>
                </a:ext>
              </a:extLst>
            </p:cNvPr>
            <p:cNvSpPr/>
            <p:nvPr/>
          </p:nvSpPr>
          <p:spPr>
            <a:xfrm rot="16200000">
              <a:off x="915953" y="2322547"/>
              <a:ext cx="454095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B64EA2-4B42-4A77-962C-89658A4457D3}"/>
              </a:ext>
            </a:extLst>
          </p:cNvPr>
          <p:cNvGrpSpPr/>
          <p:nvPr/>
        </p:nvGrpSpPr>
        <p:grpSpPr>
          <a:xfrm>
            <a:off x="6653106" y="273970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C997DF-EE09-4045-9311-6B88877976DA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srv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653F4D5C-DD5E-4795-8492-8DB9912DFE44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9681686A-2727-4115-A7C2-F04EC3800E05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8D89602-F5D5-49D7-8B69-D1D348FB5316}"/>
              </a:ext>
            </a:extLst>
          </p:cNvPr>
          <p:cNvSpPr/>
          <p:nvPr/>
        </p:nvSpPr>
        <p:spPr>
          <a:xfrm>
            <a:off x="5380336" y="3922082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***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0CA48C-F876-4123-A50A-C9B02DAFA9DA}"/>
              </a:ext>
            </a:extLst>
          </p:cNvPr>
          <p:cNvSpPr/>
          <p:nvPr/>
        </p:nvSpPr>
        <p:spPr>
          <a:xfrm>
            <a:off x="6796674" y="3922082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***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CF1B2881-AA2C-4CC5-A31A-5FA13D43F8F5}"/>
              </a:ext>
            </a:extLst>
          </p:cNvPr>
          <p:cNvSpPr/>
          <p:nvPr/>
        </p:nvSpPr>
        <p:spPr>
          <a:xfrm>
            <a:off x="3967830" y="3657215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7A30F3-55D0-4124-8F2C-953DBD43E1A4}"/>
              </a:ext>
            </a:extLst>
          </p:cNvPr>
          <p:cNvGrpSpPr/>
          <p:nvPr/>
        </p:nvGrpSpPr>
        <p:grpSpPr>
          <a:xfrm>
            <a:off x="1647524" y="3209297"/>
            <a:ext cx="2206968" cy="1363456"/>
            <a:chOff x="722829" y="2200279"/>
            <a:chExt cx="3384127" cy="2090700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5D5D216-F9EE-4097-A6E3-66924E9DC49B}"/>
                </a:ext>
              </a:extLst>
            </p:cNvPr>
            <p:cNvSpPr/>
            <p:nvPr/>
          </p:nvSpPr>
          <p:spPr>
            <a:xfrm>
              <a:off x="942972" y="2295524"/>
              <a:ext cx="3163984" cy="19954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[something]_interfaces</a:t>
              </a: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5BAEEF0D-3B6D-4629-AB7F-949ABF857FB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B3EB60ED-B9EB-450E-B0AF-4C8FE89FF36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C7796-43E3-E265-5F16-62C97DA1615B}"/>
              </a:ext>
            </a:extLst>
          </p:cNvPr>
          <p:cNvGrpSpPr/>
          <p:nvPr/>
        </p:nvGrpSpPr>
        <p:grpSpPr>
          <a:xfrm>
            <a:off x="5245153" y="275250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13B7B2-BE25-439C-DD8A-8D2DAAE2903A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msg</a:t>
              </a: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F6E429F-2C9D-AA26-FC69-645028F3DB9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4647E181-918C-F433-90DB-C5F237EF247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48C0FD-5BF1-CD80-B151-AA9E110C579F}"/>
              </a:ext>
            </a:extLst>
          </p:cNvPr>
          <p:cNvGrpSpPr/>
          <p:nvPr/>
        </p:nvGrpSpPr>
        <p:grpSpPr>
          <a:xfrm>
            <a:off x="8143984" y="2740771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D4424-AB1A-300A-D72E-617F09AA980E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action</a:t>
              </a: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7DB36098-4741-F5AA-992E-F899470B51F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E1405DEC-F0BC-FB5C-4023-8051CF72867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5F0C024E-DE2A-58F3-2368-4BB6428D4B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D326C4-5A61-38E0-49D7-ED7898709C56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02C183A1-0ECD-5A27-283E-53DE037834D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097916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CMakeLists.txt (custom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117</a:t>
            </a:fld>
            <a:endParaRPr lang="en-US"/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5F0C024E-DE2A-58F3-2368-4BB6428D4B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5FD72-36C0-509F-3080-5474026C9FDC}"/>
              </a:ext>
            </a:extLst>
          </p:cNvPr>
          <p:cNvSpPr txBox="1"/>
          <p:nvPr/>
        </p:nvSpPr>
        <p:spPr>
          <a:xfrm>
            <a:off x="2829648" y="2453830"/>
            <a:ext cx="83508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REQUIRED)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rosidl_default_generators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REQUIRED) 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rosidl_generate_interfaces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(${PROJECT_NAME}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"msg/Num.msg"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"msg/Sphere.msg"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AddThreeInts.srv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DEPENDENCIES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BF2177-2EA3-6964-03F2-3BCDE4823715}"/>
              </a:ext>
            </a:extLst>
          </p:cNvPr>
          <p:cNvSpPr/>
          <p:nvPr/>
        </p:nvSpPr>
        <p:spPr>
          <a:xfrm>
            <a:off x="476250" y="2152649"/>
            <a:ext cx="1524000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Search for dependent packages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4C9D5-D9A0-AF1E-F532-5A8F0FF1A720}"/>
              </a:ext>
            </a:extLst>
          </p:cNvPr>
          <p:cNvCxnSpPr/>
          <p:nvPr/>
        </p:nvCxnSpPr>
        <p:spPr>
          <a:xfrm>
            <a:off x="2028825" y="2638425"/>
            <a:ext cx="752475" cy="19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7F608A0-F788-146E-9092-1533D3DC4649}"/>
              </a:ext>
            </a:extLst>
          </p:cNvPr>
          <p:cNvSpPr/>
          <p:nvPr/>
        </p:nvSpPr>
        <p:spPr>
          <a:xfrm>
            <a:off x="609600" y="3543299"/>
            <a:ext cx="1343025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Generating custom definition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678F05-B02E-7347-5824-C4D449F9C5B7}"/>
              </a:ext>
            </a:extLst>
          </p:cNvPr>
          <p:cNvCxnSpPr>
            <a:cxnSpLocks/>
          </p:cNvCxnSpPr>
          <p:nvPr/>
        </p:nvCxnSpPr>
        <p:spPr>
          <a:xfrm flipV="1">
            <a:off x="2028825" y="4010024"/>
            <a:ext cx="723900" cy="19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80B438B7-4F8A-3CE3-E8E2-20346C6E574E}"/>
              </a:ext>
            </a:extLst>
          </p:cNvPr>
          <p:cNvSpPr/>
          <p:nvPr/>
        </p:nvSpPr>
        <p:spPr>
          <a:xfrm>
            <a:off x="2952749" y="3676650"/>
            <a:ext cx="295275" cy="647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06DB3E-7BC6-5344-2C9A-B0D106932284}"/>
              </a:ext>
            </a:extLst>
          </p:cNvPr>
          <p:cNvSpPr/>
          <p:nvPr/>
        </p:nvSpPr>
        <p:spPr>
          <a:xfrm>
            <a:off x="600074" y="4810124"/>
            <a:ext cx="1343025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Associating the dependency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097814-897E-EAA4-3E97-EE980E51E9A0}"/>
              </a:ext>
            </a:extLst>
          </p:cNvPr>
          <p:cNvCxnSpPr>
            <a:cxnSpLocks/>
          </p:cNvCxnSpPr>
          <p:nvPr/>
        </p:nvCxnSpPr>
        <p:spPr>
          <a:xfrm flipV="1">
            <a:off x="2057400" y="4552949"/>
            <a:ext cx="1257300" cy="809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6CA90E-759B-F9E8-4F8B-6BD2A8F23848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E11C836-E330-1BC8-980E-59C170E7795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5863245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package.xml (custom interface)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118</a:t>
            </a:fld>
            <a:endParaRPr lang="en-US"/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5F0C024E-DE2A-58F3-2368-4BB6428D4B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5FD72-36C0-509F-3080-5474026C9FDC}"/>
              </a:ext>
            </a:extLst>
          </p:cNvPr>
          <p:cNvSpPr txBox="1"/>
          <p:nvPr/>
        </p:nvSpPr>
        <p:spPr>
          <a:xfrm>
            <a:off x="1915030" y="2898243"/>
            <a:ext cx="8641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&lt;depend&gt;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&lt;/depend&gt;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build_depend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rosidl_default_generators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build_depend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exec_depend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rosidl_default_runtime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exec_depend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member_of_group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rosidl_interface_packages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member_of_group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CCC074-B86C-7699-8792-C35194B01169}"/>
              </a:ext>
            </a:extLst>
          </p:cNvPr>
          <p:cNvSpPr/>
          <p:nvPr/>
        </p:nvSpPr>
        <p:spPr>
          <a:xfrm>
            <a:off x="266700" y="2590799"/>
            <a:ext cx="1362075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Adding</a:t>
            </a:r>
          </a:p>
          <a:p>
            <a:pPr algn="ctr"/>
            <a:r>
              <a:rPr lang="en-US">
                <a:cs typeface="Calibri"/>
              </a:rPr>
              <a:t> dependent packages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7A3E83-379D-2AE1-5304-7F86F2DD47FE}"/>
              </a:ext>
            </a:extLst>
          </p:cNvPr>
          <p:cNvCxnSpPr/>
          <p:nvPr/>
        </p:nvCxnSpPr>
        <p:spPr>
          <a:xfrm>
            <a:off x="1638300" y="3067050"/>
            <a:ext cx="3238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7C7028-AF49-DB21-C0D2-BD1BEFDDA33B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79892E07-4EEE-8F38-8C73-21052FFD65A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7624522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Interface for our </a:t>
            </a:r>
            <a:r>
              <a:rPr lang="en-US" err="1"/>
              <a:t>turtlesim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119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5E7CB0-888B-481B-81F7-C2558A6A0052}"/>
              </a:ext>
            </a:extLst>
          </p:cNvPr>
          <p:cNvGrpSpPr/>
          <p:nvPr/>
        </p:nvGrpSpPr>
        <p:grpSpPr>
          <a:xfrm>
            <a:off x="4216400" y="2190163"/>
            <a:ext cx="3365500" cy="2634691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F6DAC3-58DB-4289-8DA9-B3E32DA1072E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09E2ECA6-2590-44ED-B4A2-2BC3CA22AAB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391FF3D9-6CFA-418E-A426-2793AE401FC5}"/>
                </a:ext>
              </a:extLst>
            </p:cNvPr>
            <p:cNvSpPr/>
            <p:nvPr/>
          </p:nvSpPr>
          <p:spPr>
            <a:xfrm rot="16200000">
              <a:off x="915953" y="2322547"/>
              <a:ext cx="454095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8D89602-F5D5-49D7-8B69-D1D348FB5316}"/>
              </a:ext>
            </a:extLst>
          </p:cNvPr>
          <p:cNvSpPr/>
          <p:nvPr/>
        </p:nvSpPr>
        <p:spPr>
          <a:xfrm>
            <a:off x="4614791" y="362629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0CA48C-F876-4123-A50A-C9B02DAFA9DA}"/>
              </a:ext>
            </a:extLst>
          </p:cNvPr>
          <p:cNvSpPr/>
          <p:nvPr/>
        </p:nvSpPr>
        <p:spPr>
          <a:xfrm>
            <a:off x="6031129" y="362629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CF1B2881-AA2C-4CC5-A31A-5FA13D43F8F5}"/>
              </a:ext>
            </a:extLst>
          </p:cNvPr>
          <p:cNvSpPr/>
          <p:nvPr/>
        </p:nvSpPr>
        <p:spPr>
          <a:xfrm>
            <a:off x="2980639" y="3361428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7A30F3-55D0-4124-8F2C-953DBD43E1A4}"/>
              </a:ext>
            </a:extLst>
          </p:cNvPr>
          <p:cNvGrpSpPr/>
          <p:nvPr/>
        </p:nvGrpSpPr>
        <p:grpSpPr>
          <a:xfrm>
            <a:off x="881979" y="2913510"/>
            <a:ext cx="1983582" cy="1363456"/>
            <a:chOff x="722829" y="2200279"/>
            <a:chExt cx="3041591" cy="2090700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5D5D216-F9EE-4097-A6E3-66924E9DC49B}"/>
                </a:ext>
              </a:extLst>
            </p:cNvPr>
            <p:cNvSpPr/>
            <p:nvPr/>
          </p:nvSpPr>
          <p:spPr>
            <a:xfrm>
              <a:off x="942972" y="2295524"/>
              <a:ext cx="2821448" cy="19954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turtlesim_interfaces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5BAEEF0D-3B6D-4629-AB7F-949ABF857FB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B3EB60ED-B9EB-450E-B0AF-4C8FE89FF36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E03221-5804-1657-E80B-C94804792478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6B21B0E2-3258-9EA0-8F0B-89A031598F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1FCF5D-9B89-1189-8EE9-70F64D022F9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83856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E4F77-9287-9259-E718-4FD67A56B70A}"/>
              </a:ext>
            </a:extLst>
          </p:cNvPr>
          <p:cNvSpPr/>
          <p:nvPr/>
        </p:nvSpPr>
        <p:spPr>
          <a:xfrm>
            <a:off x="2885849" y="2573592"/>
            <a:ext cx="2010308" cy="1874595"/>
          </a:xfrm>
          <a:prstGeom prst="roundRect">
            <a:avLst>
              <a:gd name="adj" fmla="val 8997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Broker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7BBB-3259-4AAA-F4A4-7E900E13D1C6}"/>
              </a:ext>
            </a:extLst>
          </p:cNvPr>
          <p:cNvSpPr/>
          <p:nvPr/>
        </p:nvSpPr>
        <p:spPr>
          <a:xfrm>
            <a:off x="5872056" y="2397129"/>
            <a:ext cx="1246785" cy="1168127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65E27-4389-CD78-94DA-8ECEF61970C5}"/>
              </a:ext>
            </a:extLst>
          </p:cNvPr>
          <p:cNvSpPr/>
          <p:nvPr/>
        </p:nvSpPr>
        <p:spPr>
          <a:xfrm>
            <a:off x="4919243" y="3077149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BA15-4036-00A8-78B0-31D23CD2DB7F}"/>
              </a:ext>
            </a:extLst>
          </p:cNvPr>
          <p:cNvSpPr/>
          <p:nvPr/>
        </p:nvSpPr>
        <p:spPr>
          <a:xfrm>
            <a:off x="5897228" y="3801821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C3BE05-A748-3E9E-1D04-88ECF9A6399E}"/>
              </a:ext>
            </a:extLst>
          </p:cNvPr>
          <p:cNvSpPr/>
          <p:nvPr/>
        </p:nvSpPr>
        <p:spPr>
          <a:xfrm>
            <a:off x="4914160" y="3923794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CFAC31-BE89-1DE2-2931-61EBB2E4174F}"/>
              </a:ext>
            </a:extLst>
          </p:cNvPr>
          <p:cNvSpPr/>
          <p:nvPr/>
        </p:nvSpPr>
        <p:spPr>
          <a:xfrm>
            <a:off x="596328" y="2788447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2135D01-0147-0A8C-AABB-D7EB6F19A6A0}"/>
              </a:ext>
            </a:extLst>
          </p:cNvPr>
          <p:cNvSpPr/>
          <p:nvPr/>
        </p:nvSpPr>
        <p:spPr>
          <a:xfrm>
            <a:off x="1865239" y="2914985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3FC830-803C-929C-17CD-9D2A08E1A75E}"/>
              </a:ext>
            </a:extLst>
          </p:cNvPr>
          <p:cNvSpPr/>
          <p:nvPr/>
        </p:nvSpPr>
        <p:spPr>
          <a:xfrm>
            <a:off x="602270" y="3787604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F9E1ED-EEAA-77C6-F4AC-B06A81DA22B9}"/>
              </a:ext>
            </a:extLst>
          </p:cNvPr>
          <p:cNvSpPr/>
          <p:nvPr/>
        </p:nvSpPr>
        <p:spPr>
          <a:xfrm flipH="1">
            <a:off x="1900406" y="3922108"/>
            <a:ext cx="934092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751FC52-1C97-386E-33BA-2E18D8EC521E}"/>
              </a:ext>
            </a:extLst>
          </p:cNvPr>
          <p:cNvSpPr/>
          <p:nvPr/>
        </p:nvSpPr>
        <p:spPr>
          <a:xfrm flipH="1">
            <a:off x="4955825" y="2680134"/>
            <a:ext cx="933098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EF39-D713-FCB8-4151-3132BA86571A}"/>
              </a:ext>
            </a:extLst>
          </p:cNvPr>
          <p:cNvSpPr txBox="1"/>
          <p:nvPr/>
        </p:nvSpPr>
        <p:spPr>
          <a:xfrm>
            <a:off x="4840859" y="441425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pic>
        <p:nvPicPr>
          <p:cNvPr id="27" name="Graphic 26" descr="Envelope with solid fill">
            <a:extLst>
              <a:ext uri="{FF2B5EF4-FFF2-40B4-BE49-F238E27FC236}">
                <a16:creationId xmlns:a16="http://schemas.microsoft.com/office/drawing/2014/main" id="{0B8AD2B1-2CAF-D620-E952-B2E8C98D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528" y="3282829"/>
            <a:ext cx="437831" cy="4378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81B9A9-1EDB-5D41-051C-66BCE596D4B3}"/>
              </a:ext>
            </a:extLst>
          </p:cNvPr>
          <p:cNvSpPr txBox="1"/>
          <p:nvPr/>
        </p:nvSpPr>
        <p:spPr>
          <a:xfrm>
            <a:off x="1498169" y="445761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AD37-6BD1-F1EB-8595-99A13689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7FF6-0234-4618-A757-C83D01C3F0D0}" type="slidenum">
              <a:rPr lang="en-US" sz="1400" smtClean="0">
                <a:solidFill>
                  <a:schemeClr val="bg1"/>
                </a:solidFill>
              </a:rPr>
              <a:t>12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D59C0259-7634-22DB-3A10-5956E9B128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FC919-A3D2-A437-1AAE-DA9904BB808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2432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1.85185E-6 L -0.00183 0.04051 C -0.00157 0.05856 -0.06263 0.08079 -0.11198 0.08079 L -0.22227 0.08079 " pathEditMode="relative" rAng="16200000" ptsTypes="AA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4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120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5E7CB0-888B-481B-81F7-C2558A6A0052}"/>
              </a:ext>
            </a:extLst>
          </p:cNvPr>
          <p:cNvGrpSpPr/>
          <p:nvPr/>
        </p:nvGrpSpPr>
        <p:grpSpPr>
          <a:xfrm>
            <a:off x="4216400" y="2190163"/>
            <a:ext cx="3365500" cy="2634691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F6DAC3-58DB-4289-8DA9-B3E32DA1072E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09E2ECA6-2590-44ED-B4A2-2BC3CA22AAB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391FF3D9-6CFA-418E-A426-2793AE401FC5}"/>
                </a:ext>
              </a:extLst>
            </p:cNvPr>
            <p:cNvSpPr/>
            <p:nvPr/>
          </p:nvSpPr>
          <p:spPr>
            <a:xfrm rot="16200000">
              <a:off x="915953" y="2322547"/>
              <a:ext cx="454095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B64EA2-4B42-4A77-962C-89658A4457D3}"/>
              </a:ext>
            </a:extLst>
          </p:cNvPr>
          <p:cNvGrpSpPr/>
          <p:nvPr/>
        </p:nvGrpSpPr>
        <p:grpSpPr>
          <a:xfrm>
            <a:off x="5887561" y="2443917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C997DF-EE09-4045-9311-6B88877976DA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srv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653F4D5C-DD5E-4795-8492-8DB9912DFE44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9681686A-2727-4115-A7C2-F04EC3800E05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8D89602-F5D5-49D7-8B69-D1D348FB5316}"/>
              </a:ext>
            </a:extLst>
          </p:cNvPr>
          <p:cNvSpPr/>
          <p:nvPr/>
        </p:nvSpPr>
        <p:spPr>
          <a:xfrm>
            <a:off x="4614791" y="362629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0CA48C-F876-4123-A50A-C9B02DAFA9DA}"/>
              </a:ext>
            </a:extLst>
          </p:cNvPr>
          <p:cNvSpPr/>
          <p:nvPr/>
        </p:nvSpPr>
        <p:spPr>
          <a:xfrm>
            <a:off x="6031129" y="362629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CF1B2881-AA2C-4CC5-A31A-5FA13D43F8F5}"/>
              </a:ext>
            </a:extLst>
          </p:cNvPr>
          <p:cNvSpPr/>
          <p:nvPr/>
        </p:nvSpPr>
        <p:spPr>
          <a:xfrm>
            <a:off x="2980639" y="3361428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7A30F3-55D0-4124-8F2C-953DBD43E1A4}"/>
              </a:ext>
            </a:extLst>
          </p:cNvPr>
          <p:cNvGrpSpPr/>
          <p:nvPr/>
        </p:nvGrpSpPr>
        <p:grpSpPr>
          <a:xfrm>
            <a:off x="881979" y="2913510"/>
            <a:ext cx="1983582" cy="1363456"/>
            <a:chOff x="722829" y="2200279"/>
            <a:chExt cx="3041591" cy="2090700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5D5D216-F9EE-4097-A6E3-66924E9DC49B}"/>
                </a:ext>
              </a:extLst>
            </p:cNvPr>
            <p:cNvSpPr/>
            <p:nvPr/>
          </p:nvSpPr>
          <p:spPr>
            <a:xfrm>
              <a:off x="942972" y="2295524"/>
              <a:ext cx="2821448" cy="19954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turtlesim_interfaces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5BAEEF0D-3B6D-4629-AB7F-949ABF857FB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B3EB60ED-B9EB-450E-B0AF-4C8FE89FF36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414B4D78-2863-41F8-B1DF-5397AA8F4577}"/>
              </a:ext>
            </a:extLst>
          </p:cNvPr>
          <p:cNvSpPr/>
          <p:nvPr/>
        </p:nvSpPr>
        <p:spPr>
          <a:xfrm>
            <a:off x="7232436" y="2689281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7C26D21-8855-4D72-87F5-20BFF81940D0}"/>
              </a:ext>
            </a:extLst>
          </p:cNvPr>
          <p:cNvGrpSpPr/>
          <p:nvPr/>
        </p:nvGrpSpPr>
        <p:grpSpPr>
          <a:xfrm>
            <a:off x="8385553" y="2190165"/>
            <a:ext cx="3278737" cy="2477669"/>
            <a:chOff x="722828" y="2200280"/>
            <a:chExt cx="1944171" cy="1365717"/>
          </a:xfrm>
          <a:solidFill>
            <a:srgbClr val="F5E7C3"/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968CF63-A7B3-477B-9591-A0923DC7433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5" name="Right Triangle 84">
              <a:extLst>
                <a:ext uri="{FF2B5EF4-FFF2-40B4-BE49-F238E27FC236}">
                  <a16:creationId xmlns:a16="http://schemas.microsoft.com/office/drawing/2014/main" id="{832B2061-B04F-45DB-BBAA-1FD67990018A}"/>
                </a:ext>
              </a:extLst>
            </p:cNvPr>
            <p:cNvSpPr/>
            <p:nvPr/>
          </p:nvSpPr>
          <p:spPr>
            <a:xfrm rot="5400000">
              <a:off x="713312" y="2209796"/>
              <a:ext cx="567114" cy="54808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ight Triangle 85">
              <a:extLst>
                <a:ext uri="{FF2B5EF4-FFF2-40B4-BE49-F238E27FC236}">
                  <a16:creationId xmlns:a16="http://schemas.microsoft.com/office/drawing/2014/main" id="{A0DD61F9-779C-4D15-A2E2-DCDA7C94F68A}"/>
                </a:ext>
              </a:extLst>
            </p:cNvPr>
            <p:cNvSpPr/>
            <p:nvPr/>
          </p:nvSpPr>
          <p:spPr>
            <a:xfrm rot="16200000">
              <a:off x="943327" y="2295172"/>
              <a:ext cx="242100" cy="24280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2AE7A-394A-4083-9B9E-E221CDC72C5F}"/>
              </a:ext>
            </a:extLst>
          </p:cNvPr>
          <p:cNvSpPr/>
          <p:nvPr/>
        </p:nvSpPr>
        <p:spPr>
          <a:xfrm>
            <a:off x="9648389" y="2993534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</a:rPr>
              <a:t>RandGoal.srv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58C23-C1C0-D320-D28C-2322F24A5CE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907A8279-D51E-28C6-AF35-B2AB2DE853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514A4-AA1F-DA48-D105-8E044F30633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4853368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Exercise</a:t>
            </a:r>
            <a:r>
              <a:rPr lang="th-TH">
                <a:ea typeface="+mj-lt"/>
                <a:cs typeface="+mj-lt"/>
              </a:rPr>
              <a:t> 3: </a:t>
            </a:r>
            <a:r>
              <a:rPr lang="th-TH" err="1">
                <a:ea typeface="+mj-lt"/>
                <a:cs typeface="+mj-lt"/>
              </a:rPr>
              <a:t>Controller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with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60474" y="2148573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70280" y="2758335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22692" y="524086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01197" y="2148573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10567" y="5240865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191391" y="5507742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691801" y="2130281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784162" y="2758335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86706" y="3025211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23435" y="3418118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randomize_goal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0178" name="Picture 2" descr="image">
            <a:extLst>
              <a:ext uri="{FF2B5EF4-FFF2-40B4-BE49-F238E27FC236}">
                <a16:creationId xmlns:a16="http://schemas.microsoft.com/office/drawing/2014/main" id="{54D74CC5-F950-43F6-90C9-AB33038A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6995" r="51563" b="19199"/>
          <a:stretch/>
        </p:blipFill>
        <p:spPr bwMode="auto">
          <a:xfrm>
            <a:off x="8597899" y="3176432"/>
            <a:ext cx="2945715" cy="19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B284D1-8949-45A7-B16F-0E38E651C956}"/>
              </a:ext>
            </a:extLst>
          </p:cNvPr>
          <p:cNvCxnSpPr>
            <a:cxnSpLocks/>
          </p:cNvCxnSpPr>
          <p:nvPr/>
        </p:nvCxnSpPr>
        <p:spPr>
          <a:xfrm flipH="1">
            <a:off x="6858000" y="3557995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A9F982-897A-4DCF-97A3-E0D68B35E8C0}"/>
              </a:ext>
            </a:extLst>
          </p:cNvPr>
          <p:cNvCxnSpPr>
            <a:cxnSpLocks/>
          </p:cNvCxnSpPr>
          <p:nvPr/>
        </p:nvCxnSpPr>
        <p:spPr>
          <a:xfrm>
            <a:off x="6858000" y="3752134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54D531-E462-4DF1-9B43-EE4916D45712}"/>
              </a:ext>
            </a:extLst>
          </p:cNvPr>
          <p:cNvSpPr txBox="1"/>
          <p:nvPr/>
        </p:nvSpPr>
        <p:spPr>
          <a:xfrm>
            <a:off x="7283450" y="3139235"/>
            <a:ext cx="1206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empty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5D793-CC19-490D-A952-6B6C74CAD82E}"/>
              </a:ext>
            </a:extLst>
          </p:cNvPr>
          <p:cNvSpPr txBox="1"/>
          <p:nvPr/>
        </p:nvSpPr>
        <p:spPr>
          <a:xfrm>
            <a:off x="6883399" y="3895667"/>
            <a:ext cx="16065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600" err="1">
                <a:cs typeface="Cordia New"/>
              </a:rPr>
              <a:t>randomized</a:t>
            </a:r>
            <a:r>
              <a:rPr lang="th-TH" sz="1600">
                <a:cs typeface="Cordia New"/>
              </a:rPr>
              <a:t>_</a:t>
            </a:r>
            <a:r>
              <a:rPr lang="th-TH" sz="1600" err="1">
                <a:cs typeface="Cordia New"/>
              </a:rPr>
              <a:t>goal</a:t>
            </a:r>
            <a:endParaRPr lang="en-US" sz="1600" err="1"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2C0D7E-3FEA-8C44-0BAA-6417051617BA}"/>
              </a:ext>
            </a:extLst>
          </p:cNvPr>
          <p:cNvSpPr/>
          <p:nvPr/>
        </p:nvSpPr>
        <p:spPr>
          <a:xfrm>
            <a:off x="5023435" y="4503968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set_goal</a:t>
            </a:r>
            <a:endParaRPr lang="en-US" sz="1200" err="1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4BFF56-FA62-62B1-929E-AC64122DAED4}"/>
              </a:ext>
            </a:extLst>
          </p:cNvPr>
          <p:cNvCxnSpPr>
            <a:cxnSpLocks/>
          </p:cNvCxnSpPr>
          <p:nvPr/>
        </p:nvCxnSpPr>
        <p:spPr>
          <a:xfrm flipH="1">
            <a:off x="6858000" y="4643845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DA252-64F0-8DB6-0319-A3171F88F576}"/>
              </a:ext>
            </a:extLst>
          </p:cNvPr>
          <p:cNvCxnSpPr>
            <a:cxnSpLocks/>
          </p:cNvCxnSpPr>
          <p:nvPr/>
        </p:nvCxnSpPr>
        <p:spPr>
          <a:xfrm>
            <a:off x="6858000" y="4837984"/>
            <a:ext cx="1739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A22FDC-F4BE-03F1-4D74-97C646BED229}"/>
              </a:ext>
            </a:extLst>
          </p:cNvPr>
          <p:cNvSpPr txBox="1"/>
          <p:nvPr/>
        </p:nvSpPr>
        <p:spPr>
          <a:xfrm>
            <a:off x="7359650" y="4282235"/>
            <a:ext cx="1206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????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49755-FAEA-45F9-DA22-97A2CDDD60EE}"/>
              </a:ext>
            </a:extLst>
          </p:cNvPr>
          <p:cNvSpPr txBox="1"/>
          <p:nvPr/>
        </p:nvSpPr>
        <p:spPr>
          <a:xfrm>
            <a:off x="7359650" y="4882310"/>
            <a:ext cx="12064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????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3048CC-E819-A134-725C-6B5A2E5A5646}"/>
              </a:ext>
            </a:extLst>
          </p:cNvPr>
          <p:cNvSpPr txBox="1"/>
          <p:nvPr/>
        </p:nvSpPr>
        <p:spPr>
          <a:xfrm>
            <a:off x="4365464" y="21668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5E7B0-5320-C94E-AF6F-5934FFC019A0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DC151148-299F-C296-2F12-7788DB46CE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76D6CBB2-EE7D-BF10-9087-3971812BE59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6266084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Synchronous vs Asynchronous Programming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122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91E6EF-7F0F-483F-3C2A-1415167CA9B5}"/>
              </a:ext>
            </a:extLst>
          </p:cNvPr>
          <p:cNvSpPr/>
          <p:nvPr/>
        </p:nvSpPr>
        <p:spPr>
          <a:xfrm>
            <a:off x="1419405" y="2034934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9C911-0505-BB25-E5B4-B67404C4DE9F}"/>
              </a:ext>
            </a:extLst>
          </p:cNvPr>
          <p:cNvSpPr/>
          <p:nvPr/>
        </p:nvSpPr>
        <p:spPr>
          <a:xfrm>
            <a:off x="3791669" y="2032418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Server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4A488-6D43-F337-D0C6-10AD22D5328F}"/>
              </a:ext>
            </a:extLst>
          </p:cNvPr>
          <p:cNvCxnSpPr>
            <a:cxnSpLocks/>
          </p:cNvCxnSpPr>
          <p:nvPr/>
        </p:nvCxnSpPr>
        <p:spPr>
          <a:xfrm flipV="1">
            <a:off x="2257425" y="3657600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A04F67-B82E-491A-1088-F40265937A50}"/>
              </a:ext>
            </a:extLst>
          </p:cNvPr>
          <p:cNvCxnSpPr/>
          <p:nvPr/>
        </p:nvCxnSpPr>
        <p:spPr>
          <a:xfrm>
            <a:off x="2306641" y="2681486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9AFD22-3D64-8237-BE1E-DC8F57A7956A}"/>
              </a:ext>
            </a:extLst>
          </p:cNvPr>
          <p:cNvCxnSpPr>
            <a:cxnSpLocks/>
          </p:cNvCxnSpPr>
          <p:nvPr/>
        </p:nvCxnSpPr>
        <p:spPr>
          <a:xfrm>
            <a:off x="4678905" y="2681485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405F13-4124-0266-6D5A-18B5E7094099}"/>
              </a:ext>
            </a:extLst>
          </p:cNvPr>
          <p:cNvSpPr/>
          <p:nvPr/>
        </p:nvSpPr>
        <p:spPr>
          <a:xfrm>
            <a:off x="2257425" y="2695575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E9D185-FCBE-9305-378D-5A408DF735D8}"/>
              </a:ext>
            </a:extLst>
          </p:cNvPr>
          <p:cNvSpPr/>
          <p:nvPr/>
        </p:nvSpPr>
        <p:spPr>
          <a:xfrm>
            <a:off x="2257425" y="472439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8420DC-6649-A9EC-45DD-BC9E42684FD8}"/>
              </a:ext>
            </a:extLst>
          </p:cNvPr>
          <p:cNvSpPr/>
          <p:nvPr/>
        </p:nvSpPr>
        <p:spPr>
          <a:xfrm>
            <a:off x="4629150" y="3714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CCAB7C-F28C-5590-8FF3-3201454063D4}"/>
              </a:ext>
            </a:extLst>
          </p:cNvPr>
          <p:cNvCxnSpPr>
            <a:cxnSpLocks/>
          </p:cNvCxnSpPr>
          <p:nvPr/>
        </p:nvCxnSpPr>
        <p:spPr>
          <a:xfrm flipH="1" flipV="1">
            <a:off x="2305050" y="4676775"/>
            <a:ext cx="237172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A6ED2D-0DFD-A2D4-FFFC-A0CF32324D78}"/>
              </a:ext>
            </a:extLst>
          </p:cNvPr>
          <p:cNvSpPr txBox="1"/>
          <p:nvPr/>
        </p:nvSpPr>
        <p:spPr>
          <a:xfrm>
            <a:off x="2882900" y="5832475"/>
            <a:ext cx="14287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Synchronous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858180" y="20254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Client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9230444" y="20228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Server</a:t>
            </a: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696200" y="36480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745415" y="26719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10117679" y="26719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696200" y="26860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39AEB-11B2-4471-F88D-FE9C4E531BDA}"/>
              </a:ext>
            </a:extLst>
          </p:cNvPr>
          <p:cNvSpPr/>
          <p:nvPr/>
        </p:nvSpPr>
        <p:spPr>
          <a:xfrm>
            <a:off x="10067925" y="3705224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6645B2-9DB9-E121-3AF4-8534B43381B5}"/>
              </a:ext>
            </a:extLst>
          </p:cNvPr>
          <p:cNvCxnSpPr>
            <a:cxnSpLocks/>
          </p:cNvCxnSpPr>
          <p:nvPr/>
        </p:nvCxnSpPr>
        <p:spPr>
          <a:xfrm flipH="1">
            <a:off x="7886699" y="4676775"/>
            <a:ext cx="22288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138191-DC3E-3A18-68A7-12AF3AD27998}"/>
              </a:ext>
            </a:extLst>
          </p:cNvPr>
          <p:cNvSpPr txBox="1"/>
          <p:nvPr/>
        </p:nvSpPr>
        <p:spPr>
          <a:xfrm>
            <a:off x="8321675" y="5822949"/>
            <a:ext cx="1581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Asynchronous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15ED38-400B-6B32-EF2E-72AA234CB50F}"/>
              </a:ext>
            </a:extLst>
          </p:cNvPr>
          <p:cNvSpPr/>
          <p:nvPr/>
        </p:nvSpPr>
        <p:spPr>
          <a:xfrm>
            <a:off x="7696200" y="3714749"/>
            <a:ext cx="133350" cy="2105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24A6CB-1044-65D6-E82E-D3BA514A627E}"/>
              </a:ext>
            </a:extLst>
          </p:cNvPr>
          <p:cNvSpPr txBox="1"/>
          <p:nvPr/>
        </p:nvSpPr>
        <p:spPr>
          <a:xfrm>
            <a:off x="2657474" y="3019425"/>
            <a:ext cx="1809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the server and send request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643CC4-EA72-FD7C-B315-14E1DF845B69}"/>
              </a:ext>
            </a:extLst>
          </p:cNvPr>
          <p:cNvSpPr txBox="1"/>
          <p:nvPr/>
        </p:nvSpPr>
        <p:spPr>
          <a:xfrm>
            <a:off x="152399" y="4010024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Wait for the response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F48FA-5ED1-EC52-02EF-87D3A364CC28}"/>
              </a:ext>
            </a:extLst>
          </p:cNvPr>
          <p:cNvSpPr txBox="1"/>
          <p:nvPr/>
        </p:nvSpPr>
        <p:spPr>
          <a:xfrm>
            <a:off x="2619374" y="4352924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Get the response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19873F-23B2-508B-FCF3-7A8132D6C3B7}"/>
              </a:ext>
            </a:extLst>
          </p:cNvPr>
          <p:cNvSpPr txBox="1"/>
          <p:nvPr/>
        </p:nvSpPr>
        <p:spPr>
          <a:xfrm>
            <a:off x="152399" y="5105399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Continue the process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980BE3-B530-087B-7F0B-5A62B096918B}"/>
              </a:ext>
            </a:extLst>
          </p:cNvPr>
          <p:cNvSpPr txBox="1"/>
          <p:nvPr/>
        </p:nvSpPr>
        <p:spPr>
          <a:xfrm>
            <a:off x="8058149" y="2990850"/>
            <a:ext cx="1809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the server and send request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6FADD-0CE3-9A29-B058-D3B133F66A00}"/>
              </a:ext>
            </a:extLst>
          </p:cNvPr>
          <p:cNvSpPr txBox="1"/>
          <p:nvPr/>
        </p:nvSpPr>
        <p:spPr>
          <a:xfrm>
            <a:off x="8020049" y="4324349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Get the response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AEF311-7328-A149-602A-3310C94DBD0D}"/>
              </a:ext>
            </a:extLst>
          </p:cNvPr>
          <p:cNvSpPr txBox="1"/>
          <p:nvPr/>
        </p:nvSpPr>
        <p:spPr>
          <a:xfrm>
            <a:off x="5505449" y="4324349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Continue the process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89BFA-34D4-69C4-BCA8-6060E87081EE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8A467F1-9C5E-626C-96BD-4BCD4E76FB1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6820815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Future Object (RCLPY)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123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4134030" y="185395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Client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6506294" y="185144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Service Server</a:t>
            </a: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4972050" y="347662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5021265" y="25005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7393529" y="250050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4972050" y="251459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39AEB-11B2-4471-F88D-FE9C4E531BDA}"/>
              </a:ext>
            </a:extLst>
          </p:cNvPr>
          <p:cNvSpPr/>
          <p:nvPr/>
        </p:nvSpPr>
        <p:spPr>
          <a:xfrm>
            <a:off x="7343775" y="3533774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6645B2-9DB9-E121-3AF4-8534B43381B5}"/>
              </a:ext>
            </a:extLst>
          </p:cNvPr>
          <p:cNvCxnSpPr>
            <a:cxnSpLocks/>
          </p:cNvCxnSpPr>
          <p:nvPr/>
        </p:nvCxnSpPr>
        <p:spPr>
          <a:xfrm flipH="1">
            <a:off x="5162549" y="4505325"/>
            <a:ext cx="22288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138191-DC3E-3A18-68A7-12AF3AD27998}"/>
              </a:ext>
            </a:extLst>
          </p:cNvPr>
          <p:cNvSpPr txBox="1"/>
          <p:nvPr/>
        </p:nvSpPr>
        <p:spPr>
          <a:xfrm>
            <a:off x="5597525" y="5651499"/>
            <a:ext cx="1581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Asynchronous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15ED38-400B-6B32-EF2E-72AA234CB50F}"/>
              </a:ext>
            </a:extLst>
          </p:cNvPr>
          <p:cNvSpPr/>
          <p:nvPr/>
        </p:nvSpPr>
        <p:spPr>
          <a:xfrm>
            <a:off x="4972050" y="3543299"/>
            <a:ext cx="133350" cy="2105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980BE3-B530-087B-7F0B-5A62B096918B}"/>
              </a:ext>
            </a:extLst>
          </p:cNvPr>
          <p:cNvSpPr txBox="1"/>
          <p:nvPr/>
        </p:nvSpPr>
        <p:spPr>
          <a:xfrm>
            <a:off x="1828799" y="3305175"/>
            <a:ext cx="3667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call_async</a:t>
            </a:r>
            <a:r>
              <a:rPr lang="en-US">
                <a:cs typeface="Calibri"/>
              </a:rPr>
              <a:t>(request) -&gt; future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6FADD-0CE3-9A29-B058-D3B133F66A00}"/>
              </a:ext>
            </a:extLst>
          </p:cNvPr>
          <p:cNvSpPr txBox="1"/>
          <p:nvPr/>
        </p:nvSpPr>
        <p:spPr>
          <a:xfrm>
            <a:off x="5295899" y="4152899"/>
            <a:ext cx="243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Get the response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9A79D-B360-AB8E-ED8C-D95FF0BFA9AC}"/>
              </a:ext>
            </a:extLst>
          </p:cNvPr>
          <p:cNvSpPr txBox="1"/>
          <p:nvPr/>
        </p:nvSpPr>
        <p:spPr>
          <a:xfrm>
            <a:off x="1266824" y="4333875"/>
            <a:ext cx="3667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future.add_done_callback</a:t>
            </a:r>
            <a:r>
              <a:rPr lang="en-US">
                <a:cs typeface="Calibri"/>
              </a:rPr>
              <a:t>(callback)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B5310-7BC1-0AEE-429F-92C00BE5EF48}"/>
              </a:ext>
            </a:extLst>
          </p:cNvPr>
          <p:cNvSpPr txBox="1"/>
          <p:nvPr/>
        </p:nvSpPr>
        <p:spPr>
          <a:xfrm>
            <a:off x="7924799" y="4276725"/>
            <a:ext cx="366712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Example:</a:t>
            </a:r>
          </a:p>
          <a:p>
            <a:r>
              <a:rPr lang="en-US">
                <a:cs typeface="Calibri"/>
              </a:rPr>
              <a:t>If the "future" is done, print and update some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D8C8C-3F63-7E5B-5429-795891EFD2E3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BF0D677-7366-C505-55D7-9360798D7F0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8019012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err="1">
                <a:cs typeface="Angsana New"/>
              </a:rPr>
              <a:t>Attaching</a:t>
            </a:r>
            <a:r>
              <a:rPr lang="th-TH" sz="3600">
                <a:cs typeface="Angsana New"/>
              </a:rPr>
              <a:t> a </a:t>
            </a:r>
            <a:r>
              <a:rPr lang="th-TH" sz="3600" err="1">
                <a:cs typeface="Angsana New"/>
              </a:rPr>
              <a:t>service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client</a:t>
            </a:r>
            <a:r>
              <a:rPr lang="th-TH" sz="3600">
                <a:cs typeface="Angsana New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124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802005" y="1904557"/>
            <a:ext cx="1068315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from </a:t>
            </a:r>
            <a:r>
              <a:rPr lang="en-US" sz="2400" err="1">
                <a:ea typeface="+mn-lt"/>
                <a:cs typeface="+mn-lt"/>
              </a:rPr>
              <a:t>std_srvs</a:t>
            </a:r>
            <a:r>
              <a:rPr lang="en-US" sz="2400">
                <a:ea typeface="+mn-lt"/>
                <a:cs typeface="+mn-lt"/>
              </a:rPr>
              <a:t>/</a:t>
            </a:r>
            <a:r>
              <a:rPr lang="en-US" sz="2400" err="1">
                <a:ea typeface="+mn-lt"/>
                <a:cs typeface="+mn-lt"/>
              </a:rPr>
              <a:t>srv</a:t>
            </a:r>
            <a:r>
              <a:rPr lang="en-US" sz="2400">
                <a:ea typeface="+mn-lt"/>
                <a:cs typeface="+mn-lt"/>
              </a:rPr>
              <a:t> import Empty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class </a:t>
            </a:r>
            <a:r>
              <a:rPr lang="en-US" sz="2400" err="1">
                <a:ea typeface="+mn-lt"/>
                <a:cs typeface="+mn-lt"/>
              </a:rPr>
              <a:t>NewNode</a:t>
            </a:r>
            <a:r>
              <a:rPr lang="en-US" sz="2400">
                <a:ea typeface="+mn-lt"/>
                <a:cs typeface="+mn-lt"/>
              </a:rPr>
              <a:t>(Node):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def 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__(self):</a:t>
            </a:r>
            <a:endParaRPr lang="th-TH" sz="2400">
              <a:cs typeface="Cordia New"/>
            </a:endParaRPr>
          </a:p>
          <a:p>
            <a:r>
              <a:rPr lang="en-US" sz="2400">
                <a:ea typeface="+mn-lt"/>
                <a:cs typeface="+mn-lt"/>
              </a:rPr>
              <a:t>        super().__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__('</a:t>
            </a:r>
            <a:r>
              <a:rPr lang="en-US" sz="2400" err="1">
                <a:ea typeface="+mn-lt"/>
                <a:cs typeface="+mn-lt"/>
              </a:rPr>
              <a:t>node_name</a:t>
            </a:r>
            <a:r>
              <a:rPr lang="en-US" sz="2400">
                <a:ea typeface="+mn-lt"/>
                <a:cs typeface="+mn-lt"/>
              </a:rPr>
              <a:t>')</a:t>
            </a:r>
          </a:p>
          <a:p>
            <a:r>
              <a:rPr lang="en-US" sz="2400">
                <a:ea typeface="+mn-lt"/>
                <a:cs typeface="+mn-lt"/>
              </a:rPr>
              <a:t>        </a:t>
            </a:r>
            <a:r>
              <a:rPr lang="en-US" sz="2400" err="1">
                <a:ea typeface="+mn-lt"/>
                <a:cs typeface="+mn-lt"/>
              </a:rPr>
              <a:t>self.cli</a:t>
            </a:r>
            <a:r>
              <a:rPr lang="en-US" sz="2400">
                <a:ea typeface="+mn-lt"/>
                <a:cs typeface="+mn-lt"/>
              </a:rPr>
              <a:t> = </a:t>
            </a:r>
            <a:r>
              <a:rPr lang="en-US" sz="2400" err="1">
                <a:ea typeface="+mn-lt"/>
                <a:cs typeface="+mn-lt"/>
              </a:rPr>
              <a:t>self.create_client</a:t>
            </a:r>
            <a:r>
              <a:rPr lang="en-US" sz="2400">
                <a:ea typeface="+mn-lt"/>
                <a:cs typeface="+mn-lt"/>
              </a:rPr>
              <a:t>(Empty,'</a:t>
            </a:r>
            <a:r>
              <a:rPr lang="en-US" sz="2400" err="1">
                <a:ea typeface="+mn-lt"/>
                <a:cs typeface="+mn-lt"/>
              </a:rPr>
              <a:t>my_service</a:t>
            </a:r>
            <a:r>
              <a:rPr lang="en-US" sz="2400">
                <a:ea typeface="+mn-lt"/>
                <a:cs typeface="+mn-lt"/>
              </a:rPr>
              <a:t>')</a:t>
            </a:r>
          </a:p>
          <a:p>
            <a:r>
              <a:rPr lang="en-US" sz="2400">
                <a:ea typeface="+mn-lt"/>
                <a:cs typeface="+mn-lt"/>
              </a:rPr>
              <a:t>        req = </a:t>
            </a:r>
            <a:r>
              <a:rPr lang="en-US" sz="2400" err="1">
                <a:ea typeface="+mn-lt"/>
                <a:cs typeface="+mn-lt"/>
              </a:rPr>
              <a:t>Empty.Request</a:t>
            </a:r>
            <a:r>
              <a:rPr lang="en-US" sz="2400">
                <a:ea typeface="+mn-lt"/>
                <a:cs typeface="+mn-lt"/>
              </a:rPr>
              <a:t>()</a:t>
            </a:r>
          </a:p>
          <a:p>
            <a:r>
              <a:rPr lang="en-US" sz="2400">
                <a:ea typeface="+mn-lt"/>
                <a:cs typeface="+mn-lt"/>
              </a:rPr>
              <a:t>        </a:t>
            </a:r>
            <a:r>
              <a:rPr lang="en-US" sz="2400" err="1">
                <a:ea typeface="+mn-lt"/>
                <a:cs typeface="+mn-lt"/>
              </a:rPr>
              <a:t>self.future</a:t>
            </a:r>
            <a:r>
              <a:rPr lang="en-US" sz="2400">
                <a:ea typeface="+mn-lt"/>
                <a:cs typeface="+mn-lt"/>
              </a:rPr>
              <a:t> = </a:t>
            </a:r>
            <a:r>
              <a:rPr lang="en-US" sz="2400" err="1">
                <a:ea typeface="+mn-lt"/>
                <a:cs typeface="+mn-lt"/>
              </a:rPr>
              <a:t>self.cli.call_async</a:t>
            </a:r>
            <a:r>
              <a:rPr lang="en-US" sz="2400">
                <a:ea typeface="+mn-lt"/>
                <a:cs typeface="+mn-lt"/>
              </a:rPr>
              <a:t>(req)</a:t>
            </a:r>
          </a:p>
          <a:p>
            <a:r>
              <a:rPr lang="en-US" sz="2400">
                <a:ea typeface="+mn-lt"/>
                <a:cs typeface="+mn-lt"/>
              </a:rPr>
              <a:t>        </a:t>
            </a:r>
            <a:r>
              <a:rPr lang="en-US" sz="2400" err="1">
                <a:ea typeface="+mn-lt"/>
                <a:cs typeface="+mn-lt"/>
              </a:rPr>
              <a:t>self.future.add_done_callback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self.done_callback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r>
              <a:rPr lang="en-US" sz="2400">
                <a:ea typeface="+mn-lt"/>
                <a:cs typeface="+mn-lt"/>
              </a:rPr>
              <a:t>    def </a:t>
            </a:r>
            <a:r>
              <a:rPr lang="en-US" sz="2400" err="1">
                <a:ea typeface="+mn-lt"/>
                <a:cs typeface="+mn-lt"/>
              </a:rPr>
              <a:t>done_callback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self,future</a:t>
            </a:r>
            <a:r>
              <a:rPr lang="en-US" sz="2400">
                <a:ea typeface="+mn-lt"/>
                <a:cs typeface="+mn-lt"/>
              </a:rPr>
              <a:t>):</a:t>
            </a:r>
          </a:p>
          <a:p>
            <a:r>
              <a:rPr lang="en-US" sz="2400">
                <a:ea typeface="+mn-lt"/>
                <a:cs typeface="+mn-lt"/>
              </a:rPr>
              <a:t>        print(</a:t>
            </a:r>
            <a:r>
              <a:rPr lang="en-US" sz="2400" err="1">
                <a:ea typeface="+mn-lt"/>
                <a:cs typeface="+mn-lt"/>
              </a:rPr>
              <a:t>future.result</a:t>
            </a:r>
            <a:r>
              <a:rPr lang="en-US" sz="2400">
                <a:ea typeface="+mn-lt"/>
                <a:cs typeface="+mn-lt"/>
              </a:rPr>
              <a:t>())</a:t>
            </a:r>
          </a:p>
          <a:p>
            <a:r>
              <a:rPr lang="en-US" sz="2400">
                <a:ea typeface="+mn-lt"/>
                <a:cs typeface="+mn-lt"/>
              </a:rPr>
              <a:t>    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32B2F-E38B-5AC6-9928-7DBCC0D23997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ACDE5C6-FE00-E577-7604-B027337FF57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546190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Exercise</a:t>
            </a:r>
            <a:r>
              <a:rPr lang="th-TH">
                <a:ea typeface="+mj-lt"/>
                <a:cs typeface="+mj-lt"/>
              </a:rPr>
              <a:t> 4: </a:t>
            </a:r>
            <a:r>
              <a:rPr lang="th-TH" err="1">
                <a:ea typeface="+mj-lt"/>
                <a:cs typeface="+mj-lt"/>
              </a:rPr>
              <a:t>Controller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with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85874" y="2036814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95680" y="2646576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48092" y="5129107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26597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35967" y="5129106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216791" y="5395983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717201" y="2018522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809562" y="264657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2106" y="2913452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48834" y="3827180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B1BB8E-6DF1-402A-A490-4BC14F72ADEC}"/>
              </a:ext>
            </a:extLst>
          </p:cNvPr>
          <p:cNvSpPr/>
          <p:nvPr/>
        </p:nvSpPr>
        <p:spPr>
          <a:xfrm>
            <a:off x="7587105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1C51B-537E-4DB4-A7C3-A9DA4F390CB7}"/>
              </a:ext>
            </a:extLst>
          </p:cNvPr>
          <p:cNvSpPr txBox="1"/>
          <p:nvPr/>
        </p:nvSpPr>
        <p:spPr>
          <a:xfrm>
            <a:off x="8710172" y="2055137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scheduler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889A4-FC36-4F62-AA1F-0E08B0A6DF8D}"/>
              </a:ext>
            </a:extLst>
          </p:cNvPr>
          <p:cNvSpPr/>
          <p:nvPr/>
        </p:nvSpPr>
        <p:spPr>
          <a:xfrm>
            <a:off x="8809343" y="4595352"/>
            <a:ext cx="1834565" cy="533754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/</a:t>
            </a:r>
            <a:r>
              <a:rPr lang="en-US" sz="1200" err="1">
                <a:solidFill>
                  <a:schemeClr val="tx1"/>
                </a:solidFill>
              </a:rPr>
              <a:t>rand_goal</a:t>
            </a:r>
            <a:endParaRPr lang="en-US" sz="12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[optional]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3CBFC0-C03B-40AD-9615-6E455A579EC2}"/>
              </a:ext>
            </a:extLst>
          </p:cNvPr>
          <p:cNvSpPr/>
          <p:nvPr/>
        </p:nvSpPr>
        <p:spPr>
          <a:xfrm>
            <a:off x="7582769" y="3823827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0FE898-5569-4120-87BD-AC423924B773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6883399" y="4090704"/>
            <a:ext cx="699370" cy="33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B3C166-0B61-F92E-0D05-21670E7B288E}"/>
              </a:ext>
            </a:extLst>
          </p:cNvPr>
          <p:cNvSpPr txBox="1"/>
          <p:nvPr/>
        </p:nvSpPr>
        <p:spPr>
          <a:xfrm>
            <a:off x="7791449" y="2552700"/>
            <a:ext cx="26955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Contain a set of via points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Send a pair of via point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F49FF-A749-97B9-EB9D-8BFFDEA87171}"/>
              </a:ext>
            </a:extLst>
          </p:cNvPr>
          <p:cNvSpPr txBox="1"/>
          <p:nvPr/>
        </p:nvSpPr>
        <p:spPr>
          <a:xfrm>
            <a:off x="4365464" y="20525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9F163F82-3DC6-D6F5-DA20-F5C7E39C71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21F008-4BA1-543E-1FD5-2D0E2FFA85A0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2577BBA0-6F0B-DA3D-9108-D522F455087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0233545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Exercise</a:t>
            </a:r>
            <a:r>
              <a:rPr lang="th-TH">
                <a:ea typeface="+mj-lt"/>
                <a:cs typeface="+mj-lt"/>
              </a:rPr>
              <a:t> 4: </a:t>
            </a:r>
            <a:r>
              <a:rPr lang="th-TH" err="1">
                <a:ea typeface="+mj-lt"/>
                <a:cs typeface="+mj-lt"/>
              </a:rPr>
              <a:t>Controller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with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services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85874" y="2036814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95680" y="2646576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48092" y="5129107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26597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35967" y="5129106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216791" y="5395983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717201" y="2018522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809562" y="264657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2106" y="2913452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48834" y="3493805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B1BB8E-6DF1-402A-A490-4BC14F72ADEC}"/>
              </a:ext>
            </a:extLst>
          </p:cNvPr>
          <p:cNvSpPr/>
          <p:nvPr/>
        </p:nvSpPr>
        <p:spPr>
          <a:xfrm>
            <a:off x="7587105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1C51B-537E-4DB4-A7C3-A9DA4F390CB7}"/>
              </a:ext>
            </a:extLst>
          </p:cNvPr>
          <p:cNvSpPr txBox="1"/>
          <p:nvPr/>
        </p:nvSpPr>
        <p:spPr>
          <a:xfrm>
            <a:off x="8710172" y="2055137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scheduler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3CBFC0-C03B-40AD-9615-6E455A579EC2}"/>
              </a:ext>
            </a:extLst>
          </p:cNvPr>
          <p:cNvSpPr/>
          <p:nvPr/>
        </p:nvSpPr>
        <p:spPr>
          <a:xfrm>
            <a:off x="7582769" y="3490452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0FE898-5569-4120-87BD-AC423924B773}"/>
              </a:ext>
            </a:extLst>
          </p:cNvPr>
          <p:cNvCxnSpPr>
            <a:cxnSpLocks/>
          </p:cNvCxnSpPr>
          <p:nvPr/>
        </p:nvCxnSpPr>
        <p:spPr>
          <a:xfrm flipV="1">
            <a:off x="6883399" y="3757329"/>
            <a:ext cx="699370" cy="33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51E06D-8E5B-4FB5-B445-AB46AA647B59}"/>
              </a:ext>
            </a:extLst>
          </p:cNvPr>
          <p:cNvSpPr/>
          <p:nvPr/>
        </p:nvSpPr>
        <p:spPr>
          <a:xfrm>
            <a:off x="5048833" y="4178600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9D47CE-FED3-4A6D-9BFD-B05FEC832B04}"/>
              </a:ext>
            </a:extLst>
          </p:cNvPr>
          <p:cNvSpPr/>
          <p:nvPr/>
        </p:nvSpPr>
        <p:spPr>
          <a:xfrm>
            <a:off x="7582768" y="4180402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202C07-CCA5-4BE6-B2B0-8D06DB79EBA8}"/>
              </a:ext>
            </a:extLst>
          </p:cNvPr>
          <p:cNvCxnSpPr>
            <a:cxnSpLocks/>
          </p:cNvCxnSpPr>
          <p:nvPr/>
        </p:nvCxnSpPr>
        <p:spPr>
          <a:xfrm>
            <a:off x="6883398" y="4445477"/>
            <a:ext cx="699370" cy="18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F68467-A1A0-4A02-ADFF-5CDE947CF68D}"/>
              </a:ext>
            </a:extLst>
          </p:cNvPr>
          <p:cNvSpPr txBox="1"/>
          <p:nvPr/>
        </p:nvSpPr>
        <p:spPr>
          <a:xfrm>
            <a:off x="7912100" y="2527300"/>
            <a:ext cx="23241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When notified, send a new pair of via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9B6DB-5A9C-2360-A23D-85CC264C8269}"/>
              </a:ext>
            </a:extLst>
          </p:cNvPr>
          <p:cNvSpPr txBox="1"/>
          <p:nvPr/>
        </p:nvSpPr>
        <p:spPr>
          <a:xfrm>
            <a:off x="4365464" y="20525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38D72422-1BBF-EEC0-C5B0-251C7EDACE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D37E57-05A4-9296-86D1-C474D74D22BE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7311999-DAD8-024B-16F0-928EDAAE209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827696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Exercise</a:t>
            </a:r>
            <a:r>
              <a:rPr lang="th-TH">
                <a:ea typeface="+mj-lt"/>
                <a:cs typeface="+mj-lt"/>
              </a:rPr>
              <a:t> 4: </a:t>
            </a:r>
            <a:r>
              <a:rPr lang="th-TH" err="1">
                <a:ea typeface="+mj-lt"/>
                <a:cs typeface="+mj-lt"/>
              </a:rPr>
              <a:t>Controller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with</a:t>
            </a:r>
            <a:r>
              <a:rPr lang="th-TH">
                <a:ea typeface="+mj-lt"/>
                <a:cs typeface="+mj-lt"/>
              </a:rPr>
              <a:t> </a:t>
            </a:r>
            <a:r>
              <a:rPr lang="th-TH" err="1">
                <a:ea typeface="+mj-lt"/>
                <a:cs typeface="+mj-lt"/>
              </a:rPr>
              <a:t>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127</a:t>
            </a:fld>
            <a:endParaRPr lang="en-US"/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38D72422-1BBF-EEC0-C5B0-251C7EDACE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CE265-6154-9DB0-F5A9-CE1101B2F498}"/>
              </a:ext>
            </a:extLst>
          </p:cNvPr>
          <p:cNvSpPr txBox="1"/>
          <p:nvPr/>
        </p:nvSpPr>
        <p:spPr>
          <a:xfrm>
            <a:off x="1496619" y="2539853"/>
            <a:ext cx="10099675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>
                <a:cs typeface="Cordia New"/>
              </a:rPr>
              <a:t>Terminal 1</a:t>
            </a:r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node</a:t>
            </a:r>
            <a:endParaRPr lang="th-TH" sz="2000">
              <a:cs typeface="Cordia New"/>
            </a:endParaRPr>
          </a:p>
          <a:p>
            <a:r>
              <a:rPr lang="th-TH" sz="2000">
                <a:ea typeface="+mn-lt"/>
                <a:cs typeface="+mn-lt"/>
              </a:rPr>
              <a:t>Terminal 2</a:t>
            </a:r>
            <a:endParaRPr lang="th-TH"/>
          </a:p>
          <a:p>
            <a:r>
              <a:rPr lang="th-TH" sz="2000">
                <a:ea typeface="+mn-lt"/>
                <a:cs typeface="+mn-lt"/>
              </a:rPr>
              <a:t>&gt;&gt; ros2 </a:t>
            </a:r>
            <a:r>
              <a:rPr lang="th-TH" sz="2000" err="1">
                <a:ea typeface="+mn-lt"/>
                <a:cs typeface="+mn-lt"/>
              </a:rPr>
              <a:t>run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turtlesim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control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via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point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follower</a:t>
            </a:r>
            <a:r>
              <a:rPr lang="th-TH" sz="2000">
                <a:ea typeface="+mn-lt"/>
                <a:cs typeface="+mn-lt"/>
              </a:rPr>
              <a:t>.</a:t>
            </a:r>
            <a:r>
              <a:rPr lang="th-TH" sz="2000" err="1">
                <a:ea typeface="+mn-lt"/>
                <a:cs typeface="+mn-lt"/>
              </a:rPr>
              <a:t>py</a:t>
            </a:r>
            <a:r>
              <a:rPr lang="th-TH" sz="2000">
                <a:ea typeface="+mn-lt"/>
                <a:cs typeface="+mn-lt"/>
              </a:rPr>
              <a:t> --</a:t>
            </a:r>
            <a:r>
              <a:rPr lang="th-TH" sz="2000" err="1">
                <a:ea typeface="+mn-lt"/>
                <a:cs typeface="+mn-lt"/>
              </a:rPr>
              <a:t>ros</a:t>
            </a:r>
            <a:r>
              <a:rPr lang="th-TH" sz="2000">
                <a:ea typeface="+mn-lt"/>
                <a:cs typeface="+mn-lt"/>
              </a:rPr>
              <a:t>-</a:t>
            </a:r>
            <a:r>
              <a:rPr lang="th-TH" sz="2000" err="1">
                <a:ea typeface="+mn-lt"/>
                <a:cs typeface="+mn-lt"/>
              </a:rPr>
              <a:t>args</a:t>
            </a:r>
            <a:r>
              <a:rPr lang="th-TH" sz="2000">
                <a:ea typeface="+mn-lt"/>
                <a:cs typeface="+mn-lt"/>
              </a:rPr>
              <a:t> -r __</a:t>
            </a:r>
            <a:r>
              <a:rPr lang="th-TH" sz="2000" err="1">
                <a:ea typeface="+mn-lt"/>
                <a:cs typeface="+mn-lt"/>
              </a:rPr>
              <a:t>ns</a:t>
            </a:r>
            <a:r>
              <a:rPr lang="th-TH" sz="2000">
                <a:ea typeface="+mn-lt"/>
                <a:cs typeface="+mn-lt"/>
              </a:rPr>
              <a:t>:=/turtle1</a:t>
            </a:r>
          </a:p>
          <a:p>
            <a:r>
              <a:rPr lang="th-TH" sz="2000">
                <a:cs typeface="Cordia New"/>
              </a:rPr>
              <a:t>Terminal 3</a:t>
            </a:r>
            <a:endParaRPr lang="th-TH" sz="2000">
              <a:ea typeface="+mn-lt"/>
              <a:cs typeface="Cordia New"/>
            </a:endParaRPr>
          </a:p>
          <a:p>
            <a:r>
              <a:rPr lang="th-TH" sz="2000">
                <a:cs typeface="Cordia New"/>
              </a:rPr>
              <a:t>&gt;&gt; ros2 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scheduler</a:t>
            </a:r>
            <a:r>
              <a:rPr lang="th-TH" sz="2000">
                <a:cs typeface="Cordia New"/>
              </a:rPr>
              <a:t>.</a:t>
            </a:r>
            <a:r>
              <a:rPr lang="th-TH" sz="2000" err="1">
                <a:cs typeface="Cordia New"/>
              </a:rPr>
              <a:t>py</a:t>
            </a:r>
            <a:r>
              <a:rPr lang="th-TH" sz="2000">
                <a:cs typeface="Cordia New"/>
              </a:rPr>
              <a:t> </a:t>
            </a:r>
            <a:r>
              <a:rPr lang="th-TH" sz="2000">
                <a:ea typeface="+mn-lt"/>
                <a:cs typeface="+mn-lt"/>
              </a:rPr>
              <a:t>__</a:t>
            </a:r>
            <a:r>
              <a:rPr lang="th-TH" sz="2000" err="1">
                <a:ea typeface="+mn-lt"/>
                <a:cs typeface="+mn-lt"/>
              </a:rPr>
              <a:t>ns</a:t>
            </a:r>
            <a:r>
              <a:rPr lang="th-TH" sz="2000">
                <a:ea typeface="+mn-lt"/>
                <a:cs typeface="+mn-lt"/>
              </a:rPr>
              <a:t>:=/turtle1</a:t>
            </a:r>
            <a:endParaRPr lang="en-US" sz="2000">
              <a:ea typeface="+mn-lt"/>
              <a:cs typeface="+mn-lt"/>
            </a:endParaRPr>
          </a:p>
          <a:p>
            <a:endParaRPr lang="th-TH">
              <a:cs typeface="Cordia New"/>
            </a:endParaRPr>
          </a:p>
          <a:p>
            <a:endParaRPr lang="th-TH" sz="2000">
              <a:cs typeface="Cordia New"/>
            </a:endParaRPr>
          </a:p>
          <a:p>
            <a:endParaRPr lang="th-TH">
              <a:cs typeface="Cordia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0108-C143-B8F8-3D66-7D858124586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5E3B60A-84ED-97C0-22F1-567FA6F62B1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0454979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Time-</a:t>
            </a:r>
            <a:r>
              <a:rPr lang="th-TH" err="1">
                <a:cs typeface="Angsana New"/>
              </a:rPr>
              <a:t>driven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vs</a:t>
            </a:r>
            <a:r>
              <a:rPr lang="th-TH">
                <a:cs typeface="Angsana New"/>
              </a:rPr>
              <a:t>. Event-driven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128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85874" y="2036814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95680" y="2646576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48092" y="5129107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26597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35967" y="5129106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216791" y="5395983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717201" y="2018522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4813300" y="2055137"/>
            <a:ext cx="197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controller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809562" y="264657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2106" y="2913452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48834" y="3579530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B1BB8E-6DF1-402A-A490-4BC14F72ADEC}"/>
              </a:ext>
            </a:extLst>
          </p:cNvPr>
          <p:cNvSpPr/>
          <p:nvPr/>
        </p:nvSpPr>
        <p:spPr>
          <a:xfrm>
            <a:off x="7587105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1C51B-537E-4DB4-A7C3-A9DA4F390CB7}"/>
              </a:ext>
            </a:extLst>
          </p:cNvPr>
          <p:cNvSpPr txBox="1"/>
          <p:nvPr/>
        </p:nvSpPr>
        <p:spPr>
          <a:xfrm>
            <a:off x="8710172" y="2055137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scheduler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3CBFC0-C03B-40AD-9615-6E455A579EC2}"/>
              </a:ext>
            </a:extLst>
          </p:cNvPr>
          <p:cNvSpPr/>
          <p:nvPr/>
        </p:nvSpPr>
        <p:spPr>
          <a:xfrm>
            <a:off x="7582769" y="3576177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0FE898-5569-4120-87BD-AC423924B773}"/>
              </a:ext>
            </a:extLst>
          </p:cNvPr>
          <p:cNvCxnSpPr>
            <a:cxnSpLocks/>
          </p:cNvCxnSpPr>
          <p:nvPr/>
        </p:nvCxnSpPr>
        <p:spPr>
          <a:xfrm flipV="1">
            <a:off x="6883399" y="3843054"/>
            <a:ext cx="699370" cy="33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51E06D-8E5B-4FB5-B445-AB46AA647B59}"/>
              </a:ext>
            </a:extLst>
          </p:cNvPr>
          <p:cNvSpPr/>
          <p:nvPr/>
        </p:nvSpPr>
        <p:spPr>
          <a:xfrm>
            <a:off x="5048833" y="4264325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9D47CE-FED3-4A6D-9BFD-B05FEC832B04}"/>
              </a:ext>
            </a:extLst>
          </p:cNvPr>
          <p:cNvSpPr/>
          <p:nvPr/>
        </p:nvSpPr>
        <p:spPr>
          <a:xfrm>
            <a:off x="7582768" y="4266127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202C07-CCA5-4BE6-B2B0-8D06DB79EBA8}"/>
              </a:ext>
            </a:extLst>
          </p:cNvPr>
          <p:cNvCxnSpPr>
            <a:cxnSpLocks/>
          </p:cNvCxnSpPr>
          <p:nvPr/>
        </p:nvCxnSpPr>
        <p:spPr>
          <a:xfrm>
            <a:off x="6883398" y="4531202"/>
            <a:ext cx="699370" cy="18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425A06-F22F-4A7D-919F-1C247CB96CBA}"/>
              </a:ext>
            </a:extLst>
          </p:cNvPr>
          <p:cNvSpPr txBox="1"/>
          <p:nvPr/>
        </p:nvSpPr>
        <p:spPr>
          <a:xfrm>
            <a:off x="4187196" y="3588157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TIME-DRIVEN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AEE80-AC24-4B72-AC4F-382982FFC605}"/>
              </a:ext>
            </a:extLst>
          </p:cNvPr>
          <p:cNvSpPr txBox="1"/>
          <p:nvPr/>
        </p:nvSpPr>
        <p:spPr>
          <a:xfrm>
            <a:off x="8105636" y="3375971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EVENT-DRIVEN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DA234-A646-0FEF-BFA0-9361938E383F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pic>
        <p:nvPicPr>
          <p:cNvPr id="11" name="Google Shape;67;p15">
            <a:extLst>
              <a:ext uri="{FF2B5EF4-FFF2-40B4-BE49-F238E27FC236}">
                <a16:creationId xmlns:a16="http://schemas.microsoft.com/office/drawing/2014/main" id="{285855B1-ECFD-321E-EA2A-98333E5977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252F180-8027-CBF6-9F42-324ED045D1C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281203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ea typeface="+mj-lt"/>
                <a:cs typeface="+mj-lt"/>
              </a:rPr>
              <a:t>Waiting</a:t>
            </a:r>
            <a:r>
              <a:rPr lang="th-TH">
                <a:ea typeface="+mj-lt"/>
                <a:cs typeface="+mj-lt"/>
              </a:rPr>
              <a:t> </a:t>
            </a:r>
            <a:r>
              <a:rPr lang="th-TH" err="1">
                <a:ea typeface="+mj-lt"/>
                <a:cs typeface="+mj-lt"/>
              </a:rPr>
              <a:t>for</a:t>
            </a:r>
            <a:r>
              <a:rPr lang="th-TH">
                <a:ea typeface="+mj-lt"/>
                <a:cs typeface="+mj-lt"/>
              </a:rPr>
              <a:t> a </a:t>
            </a:r>
            <a:r>
              <a:rPr lang="th-TH" err="1">
                <a:ea typeface="+mj-lt"/>
                <a:cs typeface="+mj-lt"/>
              </a:rPr>
              <a:t>task</a:t>
            </a:r>
            <a:r>
              <a:rPr lang="th-TH">
                <a:ea typeface="+mj-lt"/>
                <a:cs typeface="+mj-lt"/>
              </a:rPr>
              <a:t> </a:t>
            </a:r>
            <a:r>
              <a:rPr lang="th-TH" err="1">
                <a:ea typeface="+mj-lt"/>
                <a:cs typeface="+mj-lt"/>
              </a:rPr>
              <a:t>to</a:t>
            </a:r>
            <a:r>
              <a:rPr lang="th-TH">
                <a:ea typeface="+mj-lt"/>
                <a:cs typeface="+mj-lt"/>
              </a:rPr>
              <a:t> </a:t>
            </a:r>
            <a:r>
              <a:rPr lang="th-TH" err="1">
                <a:ea typeface="+mj-lt"/>
                <a:cs typeface="+mj-lt"/>
              </a:rPr>
              <a:t>complete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129</a:t>
            </a:fld>
            <a:endParaRPr lang="en-US"/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38D72422-1BBF-EEC0-C5B0-251C7EDACE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CE265-6154-9DB0-F5A9-CE1101B2F498}"/>
              </a:ext>
            </a:extLst>
          </p:cNvPr>
          <p:cNvSpPr txBox="1"/>
          <p:nvPr/>
        </p:nvSpPr>
        <p:spPr>
          <a:xfrm>
            <a:off x="1496619" y="2539853"/>
            <a:ext cx="9280525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What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if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instead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only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setting</a:t>
            </a:r>
            <a:r>
              <a:rPr lang="th-TH" sz="2000">
                <a:cs typeface="Cordia New"/>
              </a:rPr>
              <a:t> a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we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also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wait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for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reach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 ?</a:t>
            </a:r>
          </a:p>
          <a:p>
            <a:endParaRPr lang="en-US"/>
          </a:p>
          <a:p>
            <a:r>
              <a:rPr lang="th-TH" sz="2000">
                <a:cs typeface="Cordia New"/>
              </a:rPr>
              <a:t>When it </a:t>
            </a:r>
            <a:r>
              <a:rPr lang="th-TH" sz="2000" err="1">
                <a:cs typeface="Cordia New"/>
              </a:rPr>
              <a:t>reaches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it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should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return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total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distance</a:t>
            </a:r>
            <a:r>
              <a:rPr lang="th-TH" sz="2000">
                <a:cs typeface="Cordia New"/>
              </a:rPr>
              <a:t> (</a:t>
            </a:r>
            <a:r>
              <a:rPr lang="th-TH" sz="2000" err="1">
                <a:cs typeface="Cordia New"/>
              </a:rPr>
              <a:t>Euclidean</a:t>
            </a:r>
            <a:r>
              <a:rPr lang="th-TH" sz="2000">
                <a:cs typeface="Cordia New"/>
              </a:rPr>
              <a:t>). </a:t>
            </a:r>
          </a:p>
          <a:p>
            <a:endParaRPr lang="th-TH" sz="2000">
              <a:cs typeface="Cordia New"/>
            </a:endParaRPr>
          </a:p>
          <a:p>
            <a:r>
              <a:rPr lang="th-TH" sz="2000">
                <a:cs typeface="Cordia New"/>
              </a:rPr>
              <a:t>In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meantime</a:t>
            </a:r>
            <a:r>
              <a:rPr lang="th-TH" sz="2000">
                <a:cs typeface="Cordia New"/>
              </a:rPr>
              <a:t>, </a:t>
            </a:r>
            <a:r>
              <a:rPr lang="th-TH" sz="2000" err="1">
                <a:cs typeface="Cordia New"/>
              </a:rPr>
              <a:t>it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should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publish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elasped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A1A3-B175-7991-F619-FC205D54622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Service Server &amp; Service Client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C28FF51-FC6E-91D9-DDFB-C43830FCF3E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17363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E4F77-9287-9259-E718-4FD67A56B70A}"/>
              </a:ext>
            </a:extLst>
          </p:cNvPr>
          <p:cNvSpPr/>
          <p:nvPr/>
        </p:nvSpPr>
        <p:spPr>
          <a:xfrm>
            <a:off x="2885849" y="2573592"/>
            <a:ext cx="2010308" cy="1874595"/>
          </a:xfrm>
          <a:prstGeom prst="roundRect">
            <a:avLst>
              <a:gd name="adj" fmla="val 8997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Broker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7BBB-3259-4AAA-F4A4-7E900E13D1C6}"/>
              </a:ext>
            </a:extLst>
          </p:cNvPr>
          <p:cNvSpPr/>
          <p:nvPr/>
        </p:nvSpPr>
        <p:spPr>
          <a:xfrm>
            <a:off x="5872056" y="2397129"/>
            <a:ext cx="1246785" cy="1168127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65E27-4389-CD78-94DA-8ECEF61970C5}"/>
              </a:ext>
            </a:extLst>
          </p:cNvPr>
          <p:cNvSpPr/>
          <p:nvPr/>
        </p:nvSpPr>
        <p:spPr>
          <a:xfrm>
            <a:off x="4919243" y="3077149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BA15-4036-00A8-78B0-31D23CD2DB7F}"/>
              </a:ext>
            </a:extLst>
          </p:cNvPr>
          <p:cNvSpPr/>
          <p:nvPr/>
        </p:nvSpPr>
        <p:spPr>
          <a:xfrm>
            <a:off x="5897228" y="3801821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C3BE05-A748-3E9E-1D04-88ECF9A6399E}"/>
              </a:ext>
            </a:extLst>
          </p:cNvPr>
          <p:cNvSpPr/>
          <p:nvPr/>
        </p:nvSpPr>
        <p:spPr>
          <a:xfrm>
            <a:off x="4914160" y="3923794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CFAC31-BE89-1DE2-2931-61EBB2E4174F}"/>
              </a:ext>
            </a:extLst>
          </p:cNvPr>
          <p:cNvSpPr/>
          <p:nvPr/>
        </p:nvSpPr>
        <p:spPr>
          <a:xfrm>
            <a:off x="596328" y="2788447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2135D01-0147-0A8C-AABB-D7EB6F19A6A0}"/>
              </a:ext>
            </a:extLst>
          </p:cNvPr>
          <p:cNvSpPr/>
          <p:nvPr/>
        </p:nvSpPr>
        <p:spPr>
          <a:xfrm>
            <a:off x="1865239" y="2914985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3FC830-803C-929C-17CD-9D2A08E1A75E}"/>
              </a:ext>
            </a:extLst>
          </p:cNvPr>
          <p:cNvSpPr/>
          <p:nvPr/>
        </p:nvSpPr>
        <p:spPr>
          <a:xfrm>
            <a:off x="602270" y="3787604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F9E1ED-EEAA-77C6-F4AC-B06A81DA22B9}"/>
              </a:ext>
            </a:extLst>
          </p:cNvPr>
          <p:cNvSpPr/>
          <p:nvPr/>
        </p:nvSpPr>
        <p:spPr>
          <a:xfrm flipH="1">
            <a:off x="1900406" y="3922108"/>
            <a:ext cx="934092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751FC52-1C97-386E-33BA-2E18D8EC521E}"/>
              </a:ext>
            </a:extLst>
          </p:cNvPr>
          <p:cNvSpPr/>
          <p:nvPr/>
        </p:nvSpPr>
        <p:spPr>
          <a:xfrm flipH="1">
            <a:off x="4955825" y="2680134"/>
            <a:ext cx="933098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EF39-D713-FCB8-4151-3132BA86571A}"/>
              </a:ext>
            </a:extLst>
          </p:cNvPr>
          <p:cNvSpPr txBox="1"/>
          <p:nvPr/>
        </p:nvSpPr>
        <p:spPr>
          <a:xfrm>
            <a:off x="4840859" y="441425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pic>
        <p:nvPicPr>
          <p:cNvPr id="27" name="Graphic 26" descr="Envelope with solid fill">
            <a:extLst>
              <a:ext uri="{FF2B5EF4-FFF2-40B4-BE49-F238E27FC236}">
                <a16:creationId xmlns:a16="http://schemas.microsoft.com/office/drawing/2014/main" id="{0B8AD2B1-2CAF-D620-E952-B2E8C98D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621" y="4863692"/>
            <a:ext cx="437831" cy="4378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81B9A9-1EDB-5D41-051C-66BCE596D4B3}"/>
              </a:ext>
            </a:extLst>
          </p:cNvPr>
          <p:cNvSpPr txBox="1"/>
          <p:nvPr/>
        </p:nvSpPr>
        <p:spPr>
          <a:xfrm>
            <a:off x="1498169" y="445761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AD37-6BD1-F1EB-8595-99A13689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7FF6-0234-4618-A757-C83D01C3F0D0}" type="slidenum">
              <a:rPr lang="en-US" sz="1400" smtClean="0">
                <a:solidFill>
                  <a:schemeClr val="bg1"/>
                </a:solidFill>
              </a:rPr>
              <a:t>13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Graphic 1" descr="Envelope with solid fill">
            <a:extLst>
              <a:ext uri="{FF2B5EF4-FFF2-40B4-BE49-F238E27FC236}">
                <a16:creationId xmlns:a16="http://schemas.microsoft.com/office/drawing/2014/main" id="{ABB1DBB9-1019-4674-8513-3C77AC8C2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4184" y="4834588"/>
            <a:ext cx="437831" cy="437831"/>
          </a:xfrm>
          <a:prstGeom prst="rect">
            <a:avLst/>
          </a:prstGeom>
        </p:spPr>
      </p:pic>
      <p:pic>
        <p:nvPicPr>
          <p:cNvPr id="3" name="Graphic 2" descr="Envelope with solid fill">
            <a:extLst>
              <a:ext uri="{FF2B5EF4-FFF2-40B4-BE49-F238E27FC236}">
                <a16:creationId xmlns:a16="http://schemas.microsoft.com/office/drawing/2014/main" id="{3780DD7A-A0BF-0F12-DFF9-C43BBF2A5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7582" y="3379244"/>
            <a:ext cx="437831" cy="437831"/>
          </a:xfrm>
          <a:prstGeom prst="rect">
            <a:avLst/>
          </a:prstGeom>
        </p:spPr>
      </p:pic>
      <p:pic>
        <p:nvPicPr>
          <p:cNvPr id="10" name="Google Shape;67;p15">
            <a:extLst>
              <a:ext uri="{FF2B5EF4-FFF2-40B4-BE49-F238E27FC236}">
                <a16:creationId xmlns:a16="http://schemas.microsoft.com/office/drawing/2014/main" id="{79786D39-0C4E-7587-3A48-E0CB38758A2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80FB0BDB-2CB0-B36E-8E7D-FAB30A7F589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517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1.85185E-6 L -0.00183 0.04051 C -0.00157 0.05856 -0.06263 0.08079 -0.11198 0.08079 L -0.22227 0.08079 " pathEditMode="relative" rAng="16200000" ptsTypes="AA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4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1.85185E-6 L -0.00183 0.04051 C -0.00157 0.05856 -0.06263 0.08079 -0.11198 0.08079 L -0.22227 0.08079 " pathEditMode="relative" rAng="16200000" ptsTypes="AA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405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1.85185E-6 L -0.00183 0.04051 C -0.00157 0.05856 -0.06263 0.08079 -0.11198 0.08079 L -0.22227 0.08079 " pathEditMode="relative" rAng="16200000" ptsTypes="AAAA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ea typeface="+mj-lt"/>
                <a:cs typeface="+mj-lt"/>
              </a:rPr>
              <a:t>Action, Callback Group, &amp; Multithread Execution</a:t>
            </a:r>
            <a:endParaRPr lang="en-US" sz="4000">
              <a:cs typeface="Calibri Light"/>
            </a:endParaRP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130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8E56D19-86BF-AB44-5B89-D2F34491119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201807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6968B4-BA92-B3E6-8FEA-25D6DDAE2047}"/>
              </a:ext>
            </a:extLst>
          </p:cNvPr>
          <p:cNvSpPr/>
          <p:nvPr/>
        </p:nvSpPr>
        <p:spPr>
          <a:xfrm>
            <a:off x="5372100" y="1771649"/>
            <a:ext cx="6315075" cy="4257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0A5AA-B071-D707-1D70-BAC7B98A1FB8}"/>
              </a:ext>
            </a:extLst>
          </p:cNvPr>
          <p:cNvSpPr/>
          <p:nvPr/>
        </p:nvSpPr>
        <p:spPr>
          <a:xfrm>
            <a:off x="914400" y="1771649"/>
            <a:ext cx="4419600" cy="4257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Action &amp; Single Thread Execution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131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br>
              <a:rPr lang="en-US">
                <a:solidFill>
                  <a:srgbClr val="000000"/>
                </a:solidFill>
                <a:cs typeface="Calibri"/>
              </a:rPr>
            </a:br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39AEB-11B2-4471-F88D-FE9C4E531BDA}"/>
              </a:ext>
            </a:extLst>
          </p:cNvPr>
          <p:cNvSpPr/>
          <p:nvPr/>
        </p:nvSpPr>
        <p:spPr>
          <a:xfrm>
            <a:off x="9410700" y="3590924"/>
            <a:ext cx="123825" cy="514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2733855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3621090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B5FB2-91AF-D752-E3B6-9724BCC8A5ED}"/>
              </a:ext>
            </a:extLst>
          </p:cNvPr>
          <p:cNvSpPr txBox="1"/>
          <p:nvPr/>
        </p:nvSpPr>
        <p:spPr>
          <a:xfrm>
            <a:off x="7219949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72AE9-9E4F-511F-93B7-58F5B7966A6C}"/>
              </a:ext>
            </a:extLst>
          </p:cNvPr>
          <p:cNvSpPr/>
          <p:nvPr/>
        </p:nvSpPr>
        <p:spPr>
          <a:xfrm>
            <a:off x="3571874" y="2571749"/>
            <a:ext cx="123825" cy="1533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13253-037F-F677-BB1D-1FA215204BB2}"/>
              </a:ext>
            </a:extLst>
          </p:cNvPr>
          <p:cNvCxnSpPr>
            <a:cxnSpLocks/>
          </p:cNvCxnSpPr>
          <p:nvPr/>
        </p:nvCxnSpPr>
        <p:spPr>
          <a:xfrm>
            <a:off x="5326065" y="1805186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BA346C-A596-DD19-3633-0F69032DEAC7}"/>
              </a:ext>
            </a:extLst>
          </p:cNvPr>
          <p:cNvSpPr txBox="1"/>
          <p:nvPr/>
        </p:nvSpPr>
        <p:spPr>
          <a:xfrm>
            <a:off x="9534524" y="3657599"/>
            <a:ext cx="2381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If flag is True, exit the wait.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0217A-55E6-941D-4921-3F99F26F331B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79E8239-9305-C01B-D0C2-C12536CA8AA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000376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961E41-F0E6-FBF2-2871-D443CA0FFDD6}"/>
              </a:ext>
            </a:extLst>
          </p:cNvPr>
          <p:cNvSpPr/>
          <p:nvPr/>
        </p:nvSpPr>
        <p:spPr>
          <a:xfrm>
            <a:off x="5372100" y="1771649"/>
            <a:ext cx="6315075" cy="4257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DB1D4E-5003-4F13-B546-F099739FE5AC}"/>
              </a:ext>
            </a:extLst>
          </p:cNvPr>
          <p:cNvSpPr/>
          <p:nvPr/>
        </p:nvSpPr>
        <p:spPr>
          <a:xfrm>
            <a:off x="914400" y="1771649"/>
            <a:ext cx="4419600" cy="4257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Action &amp; </a:t>
            </a:r>
            <a:r>
              <a:rPr lang="en-US" sz="4000" dirty="0">
                <a:cs typeface="Calibri Light"/>
              </a:rPr>
              <a:t>Single 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132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br>
              <a:rPr lang="en-US">
                <a:solidFill>
                  <a:srgbClr val="000000"/>
                </a:solidFill>
                <a:cs typeface="Calibri"/>
              </a:rPr>
            </a:br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39AEB-11B2-4471-F88D-FE9C4E531BDA}"/>
              </a:ext>
            </a:extLst>
          </p:cNvPr>
          <p:cNvSpPr/>
          <p:nvPr/>
        </p:nvSpPr>
        <p:spPr>
          <a:xfrm>
            <a:off x="9410700" y="3590924"/>
            <a:ext cx="123825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2733855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3621090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B5FB2-91AF-D752-E3B6-9724BCC8A5ED}"/>
              </a:ext>
            </a:extLst>
          </p:cNvPr>
          <p:cNvSpPr txBox="1"/>
          <p:nvPr/>
        </p:nvSpPr>
        <p:spPr>
          <a:xfrm>
            <a:off x="7219949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72AE9-9E4F-511F-93B7-58F5B7966A6C}"/>
              </a:ext>
            </a:extLst>
          </p:cNvPr>
          <p:cNvSpPr/>
          <p:nvPr/>
        </p:nvSpPr>
        <p:spPr>
          <a:xfrm>
            <a:off x="3571874" y="2571749"/>
            <a:ext cx="123825" cy="1733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13253-037F-F677-BB1D-1FA215204BB2}"/>
              </a:ext>
            </a:extLst>
          </p:cNvPr>
          <p:cNvCxnSpPr>
            <a:cxnSpLocks/>
          </p:cNvCxnSpPr>
          <p:nvPr/>
        </p:nvCxnSpPr>
        <p:spPr>
          <a:xfrm>
            <a:off x="5326065" y="1805186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BA346C-A596-DD19-3633-0F69032DEAC7}"/>
              </a:ext>
            </a:extLst>
          </p:cNvPr>
          <p:cNvSpPr txBox="1"/>
          <p:nvPr/>
        </p:nvSpPr>
        <p:spPr>
          <a:xfrm>
            <a:off x="9534524" y="3657599"/>
            <a:ext cx="2381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If flag is True, exit the wait.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BB3A4B-2116-B8D4-3479-814C01FACE8B}"/>
              </a:ext>
            </a:extLst>
          </p:cNvPr>
          <p:cNvCxnSpPr>
            <a:cxnSpLocks/>
          </p:cNvCxnSpPr>
          <p:nvPr/>
        </p:nvCxnSpPr>
        <p:spPr>
          <a:xfrm flipV="1">
            <a:off x="3638549" y="4295775"/>
            <a:ext cx="34671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5E11DD-4D2F-098F-307B-5FD60261A998}"/>
              </a:ext>
            </a:extLst>
          </p:cNvPr>
          <p:cNvSpPr txBox="1"/>
          <p:nvPr/>
        </p:nvSpPr>
        <p:spPr>
          <a:xfrm>
            <a:off x="4324349" y="387667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Client calls the server.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56BB26-1D38-2136-16D6-BDDD8048E02E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2C26DB4-A0EB-89FD-FC57-B9587314888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3289125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0080AC-AF3D-FDD4-64E1-2D84F8914292}"/>
              </a:ext>
            </a:extLst>
          </p:cNvPr>
          <p:cNvSpPr/>
          <p:nvPr/>
        </p:nvSpPr>
        <p:spPr>
          <a:xfrm>
            <a:off x="5372100" y="1771649"/>
            <a:ext cx="6315075" cy="4257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4BDC6-06AF-FEE1-FD16-F8A6D9A124B5}"/>
              </a:ext>
            </a:extLst>
          </p:cNvPr>
          <p:cNvSpPr/>
          <p:nvPr/>
        </p:nvSpPr>
        <p:spPr>
          <a:xfrm>
            <a:off x="914400" y="1771649"/>
            <a:ext cx="4419600" cy="4257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Deadlock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133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br>
              <a:rPr lang="en-US">
                <a:solidFill>
                  <a:srgbClr val="000000"/>
                </a:solidFill>
                <a:cs typeface="Calibri"/>
              </a:rPr>
            </a:br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39AEB-11B2-4471-F88D-FE9C4E531BDA}"/>
              </a:ext>
            </a:extLst>
          </p:cNvPr>
          <p:cNvSpPr/>
          <p:nvPr/>
        </p:nvSpPr>
        <p:spPr>
          <a:xfrm>
            <a:off x="9410700" y="3590924"/>
            <a:ext cx="133350" cy="1981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2733855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3621090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B5FB2-91AF-D752-E3B6-9724BCC8A5ED}"/>
              </a:ext>
            </a:extLst>
          </p:cNvPr>
          <p:cNvSpPr txBox="1"/>
          <p:nvPr/>
        </p:nvSpPr>
        <p:spPr>
          <a:xfrm>
            <a:off x="7219949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72AE9-9E4F-511F-93B7-58F5B7966A6C}"/>
              </a:ext>
            </a:extLst>
          </p:cNvPr>
          <p:cNvSpPr/>
          <p:nvPr/>
        </p:nvSpPr>
        <p:spPr>
          <a:xfrm>
            <a:off x="3571874" y="2571749"/>
            <a:ext cx="123825" cy="1733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13253-037F-F677-BB1D-1FA215204BB2}"/>
              </a:ext>
            </a:extLst>
          </p:cNvPr>
          <p:cNvCxnSpPr>
            <a:cxnSpLocks/>
          </p:cNvCxnSpPr>
          <p:nvPr/>
        </p:nvCxnSpPr>
        <p:spPr>
          <a:xfrm>
            <a:off x="5326065" y="1805186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BB3A4B-2116-B8D4-3479-814C01FACE8B}"/>
              </a:ext>
            </a:extLst>
          </p:cNvPr>
          <p:cNvCxnSpPr>
            <a:cxnSpLocks/>
          </p:cNvCxnSpPr>
          <p:nvPr/>
        </p:nvCxnSpPr>
        <p:spPr>
          <a:xfrm flipV="1">
            <a:off x="3638549" y="4295775"/>
            <a:ext cx="34671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5E11DD-4D2F-098F-307B-5FD60261A998}"/>
              </a:ext>
            </a:extLst>
          </p:cNvPr>
          <p:cNvSpPr txBox="1"/>
          <p:nvPr/>
        </p:nvSpPr>
        <p:spPr>
          <a:xfrm>
            <a:off x="4324349" y="387667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Client calls the server.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DB6D6-4B0A-5420-23EE-9A4FAB213AAE}"/>
              </a:ext>
            </a:extLst>
          </p:cNvPr>
          <p:cNvSpPr txBox="1"/>
          <p:nvPr/>
        </p:nvSpPr>
        <p:spPr>
          <a:xfrm>
            <a:off x="9591674" y="5105399"/>
            <a:ext cx="2257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Never exit (Deadlock)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151CA-930A-8806-D2F3-025BC1DFCD74}"/>
              </a:ext>
            </a:extLst>
          </p:cNvPr>
          <p:cNvSpPr txBox="1"/>
          <p:nvPr/>
        </p:nvSpPr>
        <p:spPr>
          <a:xfrm>
            <a:off x="9544049" y="421957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Flag is never triggered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3F361-63B1-7271-40C6-8E9CEFF3D378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5AB6E1F8-0954-0899-60B9-B8EE52F01CC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778196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134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23825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14924" y="2571749"/>
            <a:ext cx="114300" cy="9715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BCB2D-0E64-3E93-6F6A-86D0A3F42CBF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0E39491-CD6F-4F71-B9E6-14B0744D8B1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6516356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135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52400" cy="1381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14924" y="2571749"/>
            <a:ext cx="114300" cy="13811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01B8F-FAEB-14CA-84AC-A70DE38EDF46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1DAB153-6DBB-E47D-C6FC-F60C0E37B49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3760676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136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135FD-D2F5-50E9-1AAE-F8F94FC65638}"/>
              </a:ext>
            </a:extLst>
          </p:cNvPr>
          <p:cNvCxnSpPr>
            <a:cxnSpLocks/>
          </p:cNvCxnSpPr>
          <p:nvPr/>
        </p:nvCxnSpPr>
        <p:spPr>
          <a:xfrm flipV="1">
            <a:off x="2543174" y="4314825"/>
            <a:ext cx="25717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23825" cy="1733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4D8BB-ABA7-83B7-4370-0C652E7BDACE}"/>
              </a:ext>
            </a:extLst>
          </p:cNvPr>
          <p:cNvSpPr txBox="1"/>
          <p:nvPr/>
        </p:nvSpPr>
        <p:spPr>
          <a:xfrm>
            <a:off x="2924174" y="3905249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notify server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05399" y="2581274"/>
            <a:ext cx="114300" cy="1752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742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11CAB2-1CB2-905A-F6E9-32F3AB1CE1F0}"/>
              </a:ext>
            </a:extLst>
          </p:cNvPr>
          <p:cNvSpPr/>
          <p:nvPr/>
        </p:nvSpPr>
        <p:spPr>
          <a:xfrm>
            <a:off x="6705599" y="981075"/>
            <a:ext cx="31718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Both threads are spun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F26652-D5C0-33D0-611E-B8180280678C}"/>
              </a:ext>
            </a:extLst>
          </p:cNvPr>
          <p:cNvCxnSpPr>
            <a:cxnSpLocks/>
          </p:cNvCxnSpPr>
          <p:nvPr/>
        </p:nvCxnSpPr>
        <p:spPr>
          <a:xfrm flipH="1">
            <a:off x="5219699" y="1400175"/>
            <a:ext cx="2514600" cy="1285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772054-7563-0A27-C887-0DFC64B7D0B2}"/>
              </a:ext>
            </a:extLst>
          </p:cNvPr>
          <p:cNvCxnSpPr>
            <a:cxnSpLocks/>
          </p:cNvCxnSpPr>
          <p:nvPr/>
        </p:nvCxnSpPr>
        <p:spPr>
          <a:xfrm flipH="1">
            <a:off x="7219949" y="1438275"/>
            <a:ext cx="1381125" cy="1285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B27505-55F2-4985-6D31-A58477F07630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79624DD7-583B-1F94-443E-F3EB2DA36F6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87545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137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135FD-D2F5-50E9-1AAE-F8F94FC65638}"/>
              </a:ext>
            </a:extLst>
          </p:cNvPr>
          <p:cNvCxnSpPr>
            <a:cxnSpLocks/>
          </p:cNvCxnSpPr>
          <p:nvPr/>
        </p:nvCxnSpPr>
        <p:spPr>
          <a:xfrm flipV="1">
            <a:off x="2543174" y="4314825"/>
            <a:ext cx="25717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23825" cy="1733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4D8BB-ABA7-83B7-4370-0C652E7BDACE}"/>
              </a:ext>
            </a:extLst>
          </p:cNvPr>
          <p:cNvSpPr txBox="1"/>
          <p:nvPr/>
        </p:nvSpPr>
        <p:spPr>
          <a:xfrm>
            <a:off x="2924174" y="3905249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notify server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05399" y="2581274"/>
            <a:ext cx="114300" cy="1752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666CF-738C-D5E7-CA06-F90DBBC38C16}"/>
              </a:ext>
            </a:extLst>
          </p:cNvPr>
          <p:cNvCxnSpPr>
            <a:cxnSpLocks/>
          </p:cNvCxnSpPr>
          <p:nvPr/>
        </p:nvCxnSpPr>
        <p:spPr>
          <a:xfrm flipV="1">
            <a:off x="5219699" y="4324350"/>
            <a:ext cx="415290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1FAB6D-D529-41B7-54EE-4FDE466106E9}"/>
              </a:ext>
            </a:extLst>
          </p:cNvPr>
          <p:cNvSpPr txBox="1"/>
          <p:nvPr/>
        </p:nvSpPr>
        <p:spPr>
          <a:xfrm>
            <a:off x="6238874" y="3933824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Flag is triggered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752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D3B24-F358-2F77-234A-8437F01C0802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B1FC454-60BE-6FAA-BAA5-51CEEFBBABA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8679972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138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135FD-D2F5-50E9-1AAE-F8F94FC65638}"/>
              </a:ext>
            </a:extLst>
          </p:cNvPr>
          <p:cNvCxnSpPr>
            <a:cxnSpLocks/>
          </p:cNvCxnSpPr>
          <p:nvPr/>
        </p:nvCxnSpPr>
        <p:spPr>
          <a:xfrm flipV="1">
            <a:off x="2543174" y="4314825"/>
            <a:ext cx="25717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23825" cy="1733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4D8BB-ABA7-83B7-4370-0C652E7BDACE}"/>
              </a:ext>
            </a:extLst>
          </p:cNvPr>
          <p:cNvSpPr txBox="1"/>
          <p:nvPr/>
        </p:nvSpPr>
        <p:spPr>
          <a:xfrm>
            <a:off x="2924174" y="3905249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notify server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05399" y="2581274"/>
            <a:ext cx="114300" cy="1752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666CF-738C-D5E7-CA06-F90DBBC38C16}"/>
              </a:ext>
            </a:extLst>
          </p:cNvPr>
          <p:cNvCxnSpPr>
            <a:cxnSpLocks/>
          </p:cNvCxnSpPr>
          <p:nvPr/>
        </p:nvCxnSpPr>
        <p:spPr>
          <a:xfrm flipV="1">
            <a:off x="5219699" y="4324350"/>
            <a:ext cx="415290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1FAB6D-D529-41B7-54EE-4FDE466106E9}"/>
              </a:ext>
            </a:extLst>
          </p:cNvPr>
          <p:cNvSpPr txBox="1"/>
          <p:nvPr/>
        </p:nvSpPr>
        <p:spPr>
          <a:xfrm>
            <a:off x="6238874" y="3933824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Flag is triggered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E6004-C136-435B-CC74-3FE943A08768}"/>
              </a:ext>
            </a:extLst>
          </p:cNvPr>
          <p:cNvSpPr txBox="1"/>
          <p:nvPr/>
        </p:nvSpPr>
        <p:spPr>
          <a:xfrm>
            <a:off x="9763124" y="4076699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Exit the wait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752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DABDC8-77F2-F994-57A6-86B365572B20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97CA6D7-70C2-DD28-DC2E-3367D87DBA2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3199870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952875" y="1771649"/>
            <a:ext cx="7715250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3038475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Multithread Execution 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139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200955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 flipV="1">
            <a:off x="7038975" y="3533775"/>
            <a:ext cx="24384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088190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038975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6384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5257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135FD-D2F5-50E9-1AAE-F8F94FC65638}"/>
              </a:ext>
            </a:extLst>
          </p:cNvPr>
          <p:cNvCxnSpPr>
            <a:cxnSpLocks/>
          </p:cNvCxnSpPr>
          <p:nvPr/>
        </p:nvCxnSpPr>
        <p:spPr>
          <a:xfrm flipV="1">
            <a:off x="2543174" y="4314825"/>
            <a:ext cx="25717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2476499" y="2571749"/>
            <a:ext cx="123825" cy="3009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4D8BB-ABA7-83B7-4370-0C652E7BDACE}"/>
              </a:ext>
            </a:extLst>
          </p:cNvPr>
          <p:cNvSpPr txBox="1"/>
          <p:nvPr/>
        </p:nvSpPr>
        <p:spPr>
          <a:xfrm>
            <a:off x="2924174" y="3905249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notify server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935415" y="17194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4353105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0A338-B615-0AD8-80F5-59286D0A8B86}"/>
              </a:ext>
            </a:extLst>
          </p:cNvPr>
          <p:cNvCxnSpPr>
            <a:cxnSpLocks/>
          </p:cNvCxnSpPr>
          <p:nvPr/>
        </p:nvCxnSpPr>
        <p:spPr>
          <a:xfrm>
            <a:off x="5164140" y="2567186"/>
            <a:ext cx="13479" cy="30178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5114924" y="2571749"/>
            <a:ext cx="114300" cy="30575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666CF-738C-D5E7-CA06-F90DBBC38C16}"/>
              </a:ext>
            </a:extLst>
          </p:cNvPr>
          <p:cNvCxnSpPr>
            <a:cxnSpLocks/>
          </p:cNvCxnSpPr>
          <p:nvPr/>
        </p:nvCxnSpPr>
        <p:spPr>
          <a:xfrm flipV="1">
            <a:off x="5219699" y="4324350"/>
            <a:ext cx="415290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1FAB6D-D529-41B7-54EE-4FDE466106E9}"/>
              </a:ext>
            </a:extLst>
          </p:cNvPr>
          <p:cNvSpPr txBox="1"/>
          <p:nvPr/>
        </p:nvSpPr>
        <p:spPr>
          <a:xfrm>
            <a:off x="6238874" y="3933824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Flag is triggered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FF0BA-F059-6694-137C-A9585DD955F8}"/>
              </a:ext>
            </a:extLst>
          </p:cNvPr>
          <p:cNvCxnSpPr>
            <a:cxnSpLocks/>
          </p:cNvCxnSpPr>
          <p:nvPr/>
        </p:nvCxnSpPr>
        <p:spPr>
          <a:xfrm flipH="1">
            <a:off x="7200899" y="4638675"/>
            <a:ext cx="229552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3E6004-C136-435B-CC74-3FE943A08768}"/>
              </a:ext>
            </a:extLst>
          </p:cNvPr>
          <p:cNvSpPr txBox="1"/>
          <p:nvPr/>
        </p:nvSpPr>
        <p:spPr>
          <a:xfrm>
            <a:off x="9763124" y="4076699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Exit the wait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F19-A044-B60F-8646-D0CD502108A6}"/>
              </a:ext>
            </a:extLst>
          </p:cNvPr>
          <p:cNvSpPr txBox="1"/>
          <p:nvPr/>
        </p:nvSpPr>
        <p:spPr>
          <a:xfrm>
            <a:off x="9629774" y="4486274"/>
            <a:ext cx="17716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Perform some cleanup tasks before exit the callback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10382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0C382B-9A18-AFFB-2BB4-83FBB0DA3B07}"/>
              </a:ext>
            </a:extLst>
          </p:cNvPr>
          <p:cNvSpPr/>
          <p:nvPr/>
        </p:nvSpPr>
        <p:spPr>
          <a:xfrm>
            <a:off x="7067549" y="4591049"/>
            <a:ext cx="123825" cy="10382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E669-1BD2-3880-5B90-21360A90D5DB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60F974CC-9546-8FE8-546E-A4E56B1BAF1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390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B8D888-0914-4AA2-C405-F6D02DDF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2170" y="2021249"/>
            <a:ext cx="4336412" cy="110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ndustrial Network Protocols. OPC UA. Part 7. - mcu.by">
            <a:extLst>
              <a:ext uri="{FF2B5EF4-FFF2-40B4-BE49-F238E27FC236}">
                <a16:creationId xmlns:a16="http://schemas.microsoft.com/office/drawing/2014/main" id="{8D13073E-1757-2235-2163-CFCDE95F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2032" y="3510890"/>
            <a:ext cx="3508448" cy="9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&#10;&#10;Description automatically generated">
            <a:extLst>
              <a:ext uri="{FF2B5EF4-FFF2-40B4-BE49-F238E27FC236}">
                <a16:creationId xmlns:a16="http://schemas.microsoft.com/office/drawing/2014/main" id="{046974DA-E1F6-EC4A-18C0-E2F1B326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07" y="496121"/>
            <a:ext cx="2936876" cy="77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sf - Revision 1908163: /kafka/site/logos/originals/png">
            <a:extLst>
              <a:ext uri="{FF2B5EF4-FFF2-40B4-BE49-F238E27FC236}">
                <a16:creationId xmlns:a16="http://schemas.microsoft.com/office/drawing/2014/main" id="{2BF5E353-C11A-F11D-EC0D-CD97E15E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1845" y="5082608"/>
            <a:ext cx="2208420" cy="11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E4F77-9287-9259-E718-4FD67A56B70A}"/>
              </a:ext>
            </a:extLst>
          </p:cNvPr>
          <p:cNvSpPr/>
          <p:nvPr/>
        </p:nvSpPr>
        <p:spPr>
          <a:xfrm>
            <a:off x="2885849" y="2573592"/>
            <a:ext cx="2010308" cy="1874595"/>
          </a:xfrm>
          <a:prstGeom prst="roundRect">
            <a:avLst>
              <a:gd name="adj" fmla="val 8997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Broker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7BBB-3259-4AAA-F4A4-7E900E13D1C6}"/>
              </a:ext>
            </a:extLst>
          </p:cNvPr>
          <p:cNvSpPr/>
          <p:nvPr/>
        </p:nvSpPr>
        <p:spPr>
          <a:xfrm>
            <a:off x="5872056" y="2397129"/>
            <a:ext cx="1246785" cy="1168127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65E27-4389-CD78-94DA-8ECEF61970C5}"/>
              </a:ext>
            </a:extLst>
          </p:cNvPr>
          <p:cNvSpPr/>
          <p:nvPr/>
        </p:nvSpPr>
        <p:spPr>
          <a:xfrm>
            <a:off x="4919243" y="3077149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BA15-4036-00A8-78B0-31D23CD2DB7F}"/>
              </a:ext>
            </a:extLst>
          </p:cNvPr>
          <p:cNvSpPr/>
          <p:nvPr/>
        </p:nvSpPr>
        <p:spPr>
          <a:xfrm>
            <a:off x="5897228" y="3801821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C3BE05-A748-3E9E-1D04-88ECF9A6399E}"/>
              </a:ext>
            </a:extLst>
          </p:cNvPr>
          <p:cNvSpPr/>
          <p:nvPr/>
        </p:nvSpPr>
        <p:spPr>
          <a:xfrm>
            <a:off x="4914160" y="3923794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CFAC31-BE89-1DE2-2931-61EBB2E4174F}"/>
              </a:ext>
            </a:extLst>
          </p:cNvPr>
          <p:cNvSpPr/>
          <p:nvPr/>
        </p:nvSpPr>
        <p:spPr>
          <a:xfrm>
            <a:off x="596328" y="2788447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2135D01-0147-0A8C-AABB-D7EB6F19A6A0}"/>
              </a:ext>
            </a:extLst>
          </p:cNvPr>
          <p:cNvSpPr/>
          <p:nvPr/>
        </p:nvSpPr>
        <p:spPr>
          <a:xfrm>
            <a:off x="1865239" y="2914985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3FC830-803C-929C-17CD-9D2A08E1A75E}"/>
              </a:ext>
            </a:extLst>
          </p:cNvPr>
          <p:cNvSpPr/>
          <p:nvPr/>
        </p:nvSpPr>
        <p:spPr>
          <a:xfrm>
            <a:off x="602270" y="3787604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F9E1ED-EEAA-77C6-F4AC-B06A81DA22B9}"/>
              </a:ext>
            </a:extLst>
          </p:cNvPr>
          <p:cNvSpPr/>
          <p:nvPr/>
        </p:nvSpPr>
        <p:spPr>
          <a:xfrm flipH="1">
            <a:off x="1900406" y="3922108"/>
            <a:ext cx="934092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751FC52-1C97-386E-33BA-2E18D8EC521E}"/>
              </a:ext>
            </a:extLst>
          </p:cNvPr>
          <p:cNvSpPr/>
          <p:nvPr/>
        </p:nvSpPr>
        <p:spPr>
          <a:xfrm flipH="1">
            <a:off x="4955825" y="2680134"/>
            <a:ext cx="933098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AD37-6BD1-F1EB-8595-99A13689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7FF6-0234-4618-A757-C83D01C3F0D0}" type="slidenum">
              <a:rPr lang="en-US" sz="1400" smtClean="0">
                <a:solidFill>
                  <a:schemeClr val="bg1"/>
                </a:solidFill>
              </a:rPr>
              <a:t>14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4BF84080-92E6-0C95-B926-13F9B04F4AB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FCEC5-0900-9E91-9BAA-9E5679D8336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483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0C0F95-215B-BC66-C8C0-76B0E4A34FEB}"/>
              </a:ext>
            </a:extLst>
          </p:cNvPr>
          <p:cNvSpPr/>
          <p:nvPr/>
        </p:nvSpPr>
        <p:spPr>
          <a:xfrm>
            <a:off x="3162300" y="1771649"/>
            <a:ext cx="8505825" cy="4248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CA3A2F-8032-CD2D-275F-4C79B8491DDA}"/>
              </a:ext>
            </a:extLst>
          </p:cNvPr>
          <p:cNvSpPr/>
          <p:nvPr/>
        </p:nvSpPr>
        <p:spPr>
          <a:xfrm>
            <a:off x="3305175" y="1838325"/>
            <a:ext cx="2486025" cy="40195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6E8159-E48B-CDF7-D1E0-40565F47B993}"/>
              </a:ext>
            </a:extLst>
          </p:cNvPr>
          <p:cNvSpPr/>
          <p:nvPr/>
        </p:nvSpPr>
        <p:spPr>
          <a:xfrm>
            <a:off x="5991225" y="1838325"/>
            <a:ext cx="2486025" cy="40195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4CA672-8C0E-CBF2-25E5-E81D3C010943}"/>
              </a:ext>
            </a:extLst>
          </p:cNvPr>
          <p:cNvSpPr/>
          <p:nvPr/>
        </p:nvSpPr>
        <p:spPr>
          <a:xfrm>
            <a:off x="914400" y="1771649"/>
            <a:ext cx="2247900" cy="4248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Callback Groups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140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45CDF4-DAD5-13E9-D931-7DF0C4A1545F}"/>
              </a:ext>
            </a:extLst>
          </p:cNvPr>
          <p:cNvSpPr/>
          <p:nvPr/>
        </p:nvSpPr>
        <p:spPr>
          <a:xfrm>
            <a:off x="6343830" y="1911108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action_server</a:t>
            </a:r>
            <a:endParaRPr lang="en-US" err="1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9FABA-75CA-BF97-0D9E-1912A115C596}"/>
              </a:ext>
            </a:extLst>
          </p:cNvPr>
          <p:cNvSpPr/>
          <p:nvPr/>
        </p:nvSpPr>
        <p:spPr>
          <a:xfrm>
            <a:off x="8573219" y="1908593"/>
            <a:ext cx="1810110" cy="6477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execute_callback</a:t>
            </a:r>
            <a:endParaRPr lang="en-US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B0006-646C-F852-41E9-684CAAF18C57}"/>
              </a:ext>
            </a:extLst>
          </p:cNvPr>
          <p:cNvCxnSpPr>
            <a:cxnSpLocks/>
          </p:cNvCxnSpPr>
          <p:nvPr/>
        </p:nvCxnSpPr>
        <p:spPr>
          <a:xfrm>
            <a:off x="7248525" y="3533775"/>
            <a:ext cx="22288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BE1C3-DB90-C97C-4EE9-CC3F783CB4EB}"/>
              </a:ext>
            </a:extLst>
          </p:cNvPr>
          <p:cNvCxnSpPr>
            <a:cxnSpLocks/>
          </p:cNvCxnSpPr>
          <p:nvPr/>
        </p:nvCxnSpPr>
        <p:spPr>
          <a:xfrm>
            <a:off x="7231065" y="255766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64E79-2B34-D6B7-1EE4-5D165D1003F1}"/>
              </a:ext>
            </a:extLst>
          </p:cNvPr>
          <p:cNvCxnSpPr>
            <a:cxnSpLocks/>
          </p:cNvCxnSpPr>
          <p:nvPr/>
        </p:nvCxnSpPr>
        <p:spPr>
          <a:xfrm>
            <a:off x="9460454" y="2557659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F157C-346D-0678-64D2-F8D6AB26F1A5}"/>
              </a:ext>
            </a:extLst>
          </p:cNvPr>
          <p:cNvSpPr/>
          <p:nvPr/>
        </p:nvSpPr>
        <p:spPr>
          <a:xfrm>
            <a:off x="7181850" y="2571749"/>
            <a:ext cx="133350" cy="9715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DD215-2253-00B2-66A6-AC432058A794}"/>
              </a:ext>
            </a:extLst>
          </p:cNvPr>
          <p:cNvSpPr/>
          <p:nvPr/>
        </p:nvSpPr>
        <p:spPr>
          <a:xfrm>
            <a:off x="1143180" y="1882533"/>
            <a:ext cx="1810110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9F70-8C46-59AA-B1C3-D00A5D0066CA}"/>
              </a:ext>
            </a:extLst>
          </p:cNvPr>
          <p:cNvCxnSpPr>
            <a:cxnSpLocks/>
          </p:cNvCxnSpPr>
          <p:nvPr/>
        </p:nvCxnSpPr>
        <p:spPr>
          <a:xfrm>
            <a:off x="2030415" y="2538611"/>
            <a:ext cx="23004" cy="294160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135FD-D2F5-50E9-1AAE-F8F94FC65638}"/>
              </a:ext>
            </a:extLst>
          </p:cNvPr>
          <p:cNvCxnSpPr>
            <a:cxnSpLocks/>
          </p:cNvCxnSpPr>
          <p:nvPr/>
        </p:nvCxnSpPr>
        <p:spPr>
          <a:xfrm flipV="1">
            <a:off x="2105024" y="4343400"/>
            <a:ext cx="2409825" cy="19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5408F-22B5-C557-6936-177742C463D5}"/>
              </a:ext>
            </a:extLst>
          </p:cNvPr>
          <p:cNvSpPr/>
          <p:nvPr/>
        </p:nvSpPr>
        <p:spPr>
          <a:xfrm>
            <a:off x="1981199" y="2571749"/>
            <a:ext cx="123825" cy="3009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61AAD-4CE6-4215-A337-68B48FBAB5F1}"/>
              </a:ext>
            </a:extLst>
          </p:cNvPr>
          <p:cNvSpPr txBox="1"/>
          <p:nvPr/>
        </p:nvSpPr>
        <p:spPr>
          <a:xfrm>
            <a:off x="7286624" y="31718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Called by action client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4D8BB-ABA7-83B7-4370-0C652E7BDACE}"/>
              </a:ext>
            </a:extLst>
          </p:cNvPr>
          <p:cNvSpPr txBox="1"/>
          <p:nvPr/>
        </p:nvSpPr>
        <p:spPr>
          <a:xfrm>
            <a:off x="2409824" y="3971924"/>
            <a:ext cx="23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Call notify server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1C23F-26B5-7A18-06B1-528B06BF52EE}"/>
              </a:ext>
            </a:extLst>
          </p:cNvPr>
          <p:cNvCxnSpPr>
            <a:cxnSpLocks/>
          </p:cNvCxnSpPr>
          <p:nvPr/>
        </p:nvCxnSpPr>
        <p:spPr>
          <a:xfrm>
            <a:off x="3144840" y="1681361"/>
            <a:ext cx="32529" cy="42179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34375-4BF5-FDDB-3A4A-CB5FBB69C65C}"/>
              </a:ext>
            </a:extLst>
          </p:cNvPr>
          <p:cNvSpPr/>
          <p:nvPr/>
        </p:nvSpPr>
        <p:spPr>
          <a:xfrm>
            <a:off x="3753030" y="1911108"/>
            <a:ext cx="1610085" cy="6572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0000"/>
                </a:solidFill>
                <a:cs typeface="Calibri"/>
              </a:rPr>
              <a:t>notify_server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138D4-6AE2-EA2B-724C-D070F0B269DA}"/>
              </a:ext>
            </a:extLst>
          </p:cNvPr>
          <p:cNvSpPr/>
          <p:nvPr/>
        </p:nvSpPr>
        <p:spPr>
          <a:xfrm>
            <a:off x="4514849" y="2571749"/>
            <a:ext cx="114300" cy="30575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666CF-738C-D5E7-CA06-F90DBBC38C16}"/>
              </a:ext>
            </a:extLst>
          </p:cNvPr>
          <p:cNvCxnSpPr>
            <a:cxnSpLocks/>
          </p:cNvCxnSpPr>
          <p:nvPr/>
        </p:nvCxnSpPr>
        <p:spPr>
          <a:xfrm>
            <a:off x="4629149" y="4314825"/>
            <a:ext cx="4743450" cy="19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1FAB6D-D529-41B7-54EE-4FDE466106E9}"/>
              </a:ext>
            </a:extLst>
          </p:cNvPr>
          <p:cNvSpPr txBox="1"/>
          <p:nvPr/>
        </p:nvSpPr>
        <p:spPr>
          <a:xfrm>
            <a:off x="5162549" y="3895724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Flag is triggered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FF0BA-F059-6694-137C-A9585DD955F8}"/>
              </a:ext>
            </a:extLst>
          </p:cNvPr>
          <p:cNvCxnSpPr>
            <a:cxnSpLocks/>
          </p:cNvCxnSpPr>
          <p:nvPr/>
        </p:nvCxnSpPr>
        <p:spPr>
          <a:xfrm flipH="1">
            <a:off x="7343774" y="4638675"/>
            <a:ext cx="21526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3E6004-C136-435B-CC74-3FE943A08768}"/>
              </a:ext>
            </a:extLst>
          </p:cNvPr>
          <p:cNvSpPr txBox="1"/>
          <p:nvPr/>
        </p:nvSpPr>
        <p:spPr>
          <a:xfrm>
            <a:off x="9763124" y="4076699"/>
            <a:ext cx="177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Exit the wait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A8F19-A044-B60F-8646-D0CD502108A6}"/>
              </a:ext>
            </a:extLst>
          </p:cNvPr>
          <p:cNvSpPr txBox="1"/>
          <p:nvPr/>
        </p:nvSpPr>
        <p:spPr>
          <a:xfrm>
            <a:off x="9629774" y="4486274"/>
            <a:ext cx="17716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Perform some cleanup tasks before exit the callback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C1896-E032-92BA-306F-BC4053814E86}"/>
              </a:ext>
            </a:extLst>
          </p:cNvPr>
          <p:cNvSpPr/>
          <p:nvPr/>
        </p:nvSpPr>
        <p:spPr>
          <a:xfrm>
            <a:off x="9410700" y="3590924"/>
            <a:ext cx="123825" cy="10382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0C382B-9A18-AFFB-2BB4-83FBB0DA3B07}"/>
              </a:ext>
            </a:extLst>
          </p:cNvPr>
          <p:cNvSpPr/>
          <p:nvPr/>
        </p:nvSpPr>
        <p:spPr>
          <a:xfrm>
            <a:off x="7210424" y="4591049"/>
            <a:ext cx="123825" cy="10382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7642D-157F-5D99-66D7-8EDBAA1B57D9}"/>
              </a:ext>
            </a:extLst>
          </p:cNvPr>
          <p:cNvSpPr txBox="1"/>
          <p:nvPr/>
        </p:nvSpPr>
        <p:spPr>
          <a:xfrm>
            <a:off x="5162550" y="866774"/>
            <a:ext cx="45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2 different Mutually Exclusive Callback Groups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02F706-E224-51C4-DEEB-A4290BD6E006}"/>
              </a:ext>
            </a:extLst>
          </p:cNvPr>
          <p:cNvCxnSpPr>
            <a:cxnSpLocks/>
          </p:cNvCxnSpPr>
          <p:nvPr/>
        </p:nvCxnSpPr>
        <p:spPr>
          <a:xfrm>
            <a:off x="8143874" y="1390650"/>
            <a:ext cx="171450" cy="809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AE1C23-F66E-C843-B376-52430ABFABA0}"/>
              </a:ext>
            </a:extLst>
          </p:cNvPr>
          <p:cNvCxnSpPr>
            <a:cxnSpLocks/>
          </p:cNvCxnSpPr>
          <p:nvPr/>
        </p:nvCxnSpPr>
        <p:spPr>
          <a:xfrm flipH="1">
            <a:off x="5638799" y="1438274"/>
            <a:ext cx="619125" cy="714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F31415-985A-F241-245B-182429F2FBDF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CF657F9C-7C3D-AD22-386B-5098DB5B8A9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0185860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err="1">
                <a:ea typeface="+mj-lt"/>
                <a:cs typeface="+mj-lt"/>
              </a:rPr>
              <a:t>Exercise</a:t>
            </a:r>
            <a:r>
              <a:rPr lang="th-TH" dirty="0">
                <a:ea typeface="+mj-lt"/>
                <a:cs typeface="+mj-lt"/>
              </a:rPr>
              <a:t> 5: </a:t>
            </a:r>
            <a:r>
              <a:rPr lang="th-TH" dirty="0" err="1">
                <a:ea typeface="+mj-lt"/>
                <a:cs typeface="+mj-lt"/>
              </a:rPr>
              <a:t>Action</a:t>
            </a:r>
            <a:r>
              <a:rPr lang="th-TH" dirty="0">
                <a:ea typeface="+mj-lt"/>
                <a:cs typeface="+mj-lt"/>
              </a:rPr>
              <a:t> </a:t>
            </a:r>
            <a:r>
              <a:rPr lang="th-TH" dirty="0" err="1">
                <a:ea typeface="+mj-lt"/>
                <a:cs typeface="+mj-lt"/>
              </a:rPr>
              <a:t>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141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1285874" y="2036814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895680" y="2646576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1548092" y="5129107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826597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835967" y="5129106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3216791" y="5395983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717201" y="2018522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809562" y="2646576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2106" y="2913452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45A30-8539-4B9D-BE91-90D2F00B4A5C}"/>
              </a:ext>
            </a:extLst>
          </p:cNvPr>
          <p:cNvSpPr/>
          <p:nvPr/>
        </p:nvSpPr>
        <p:spPr>
          <a:xfrm>
            <a:off x="5048834" y="3255680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B1BB8E-6DF1-402A-A490-4BC14F72ADEC}"/>
              </a:ext>
            </a:extLst>
          </p:cNvPr>
          <p:cNvSpPr/>
          <p:nvPr/>
        </p:nvSpPr>
        <p:spPr>
          <a:xfrm>
            <a:off x="7587105" y="2036814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1C51B-537E-4DB4-A7C3-A9DA4F390CB7}"/>
              </a:ext>
            </a:extLst>
          </p:cNvPr>
          <p:cNvSpPr txBox="1"/>
          <p:nvPr/>
        </p:nvSpPr>
        <p:spPr>
          <a:xfrm>
            <a:off x="8176772" y="2055137"/>
            <a:ext cx="20499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follower_interface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3CBFC0-C03B-40AD-9615-6E455A579EC2}"/>
              </a:ext>
            </a:extLst>
          </p:cNvPr>
          <p:cNvSpPr/>
          <p:nvPr/>
        </p:nvSpPr>
        <p:spPr>
          <a:xfrm>
            <a:off x="7582769" y="3252327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set_goal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0FE898-5569-4120-87BD-AC423924B773}"/>
              </a:ext>
            </a:extLst>
          </p:cNvPr>
          <p:cNvCxnSpPr>
            <a:cxnSpLocks/>
          </p:cNvCxnSpPr>
          <p:nvPr/>
        </p:nvCxnSpPr>
        <p:spPr>
          <a:xfrm flipV="1">
            <a:off x="6883399" y="3519204"/>
            <a:ext cx="699370" cy="33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51E06D-8E5B-4FB5-B445-AB46AA647B59}"/>
              </a:ext>
            </a:extLst>
          </p:cNvPr>
          <p:cNvSpPr/>
          <p:nvPr/>
        </p:nvSpPr>
        <p:spPr>
          <a:xfrm>
            <a:off x="5048833" y="4454825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9D47CE-FED3-4A6D-9BFD-B05FEC832B04}"/>
              </a:ext>
            </a:extLst>
          </p:cNvPr>
          <p:cNvSpPr/>
          <p:nvPr/>
        </p:nvSpPr>
        <p:spPr>
          <a:xfrm>
            <a:off x="7582768" y="4456627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/</a:t>
            </a:r>
            <a:r>
              <a:rPr lang="en-US" sz="1200" err="1">
                <a:solidFill>
                  <a:sysClr val="windowText" lastClr="000000"/>
                </a:solidFill>
              </a:rPr>
              <a:t>notify_arrival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202C07-CCA5-4BE6-B2B0-8D06DB79EBA8}"/>
              </a:ext>
            </a:extLst>
          </p:cNvPr>
          <p:cNvCxnSpPr>
            <a:cxnSpLocks/>
          </p:cNvCxnSpPr>
          <p:nvPr/>
        </p:nvCxnSpPr>
        <p:spPr>
          <a:xfrm>
            <a:off x="6883398" y="4721702"/>
            <a:ext cx="699370" cy="18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F68467-A1A0-4A02-ADFF-5CDE947CF68D}"/>
              </a:ext>
            </a:extLst>
          </p:cNvPr>
          <p:cNvSpPr txBox="1"/>
          <p:nvPr/>
        </p:nvSpPr>
        <p:spPr>
          <a:xfrm>
            <a:off x="7912100" y="2527300"/>
            <a:ext cx="23241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9B6DB-5A9C-2360-A23D-85CC264C8269}"/>
              </a:ext>
            </a:extLst>
          </p:cNvPr>
          <p:cNvSpPr txBox="1"/>
          <p:nvPr/>
        </p:nvSpPr>
        <p:spPr>
          <a:xfrm>
            <a:off x="4365464" y="2052596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via_point_follower</a:t>
            </a:r>
          </a:p>
        </p:txBody>
      </p:sp>
      <p:pic>
        <p:nvPicPr>
          <p:cNvPr id="13" name="Google Shape;67;p15">
            <a:extLst>
              <a:ext uri="{FF2B5EF4-FFF2-40B4-BE49-F238E27FC236}">
                <a16:creationId xmlns:a16="http://schemas.microsoft.com/office/drawing/2014/main" id="{38D72422-1BBF-EEC0-C5B0-251C7EDACE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C8710B-B5A5-9F9D-E258-BE4E27F9E685}"/>
              </a:ext>
            </a:extLst>
          </p:cNvPr>
          <p:cNvSpPr/>
          <p:nvPr/>
        </p:nvSpPr>
        <p:spPr>
          <a:xfrm>
            <a:off x="5058358" y="3855754"/>
            <a:ext cx="1834565" cy="5337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get_position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37D8E3-65E9-9264-7E86-9829B03BA874}"/>
              </a:ext>
            </a:extLst>
          </p:cNvPr>
          <p:cNvSpPr/>
          <p:nvPr/>
        </p:nvSpPr>
        <p:spPr>
          <a:xfrm>
            <a:off x="7592293" y="3852401"/>
            <a:ext cx="1834565" cy="533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/</a:t>
            </a:r>
            <a:r>
              <a:rPr lang="en-US" sz="1200" dirty="0" err="1">
                <a:solidFill>
                  <a:schemeClr val="tx1"/>
                </a:solidFill>
                <a:ea typeface="+mn-lt"/>
                <a:cs typeface="+mn-lt"/>
              </a:rPr>
              <a:t>get_position</a:t>
            </a:r>
            <a:endParaRPr lang="en-US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820E25-02BF-9BB8-8793-04B18134B0E0}"/>
              </a:ext>
            </a:extLst>
          </p:cNvPr>
          <p:cNvCxnSpPr>
            <a:cxnSpLocks/>
          </p:cNvCxnSpPr>
          <p:nvPr/>
        </p:nvCxnSpPr>
        <p:spPr>
          <a:xfrm flipV="1">
            <a:off x="6892923" y="4119279"/>
            <a:ext cx="699370" cy="33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7CEE87-5B34-A6A8-0C81-BD241AA623CB}"/>
              </a:ext>
            </a:extLst>
          </p:cNvPr>
          <p:cNvSpPr/>
          <p:nvPr/>
        </p:nvSpPr>
        <p:spPr>
          <a:xfrm>
            <a:off x="8792159" y="2531780"/>
            <a:ext cx="1834565" cy="53375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/</a:t>
            </a:r>
            <a:r>
              <a:rPr lang="en-US" sz="1200" dirty="0" err="1"/>
              <a:t>go_to_goal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E0CA1-7CD8-43F9-C49D-E6E0FA28493F}"/>
              </a:ext>
            </a:extLst>
          </p:cNvPr>
          <p:cNvSpPr txBox="1"/>
          <p:nvPr/>
        </p:nvSpPr>
        <p:spPr>
          <a:xfrm>
            <a:off x="98612" y="6462993"/>
            <a:ext cx="48415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Action, Callback Group, &amp; Multithread Execution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B705172-46A7-0E03-808F-3EAA4F5D70B3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2571736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142</a:t>
            </a:fld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C9E105-A7A4-4F51-97A5-A8D01BF6CC95}"/>
              </a:ext>
            </a:extLst>
          </p:cNvPr>
          <p:cNvSpPr txBox="1">
            <a:spLocks/>
          </p:cNvSpPr>
          <p:nvPr/>
        </p:nvSpPr>
        <p:spPr>
          <a:xfrm>
            <a:off x="1097281" y="2099930"/>
            <a:ext cx="4856952" cy="41413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History</a:t>
            </a:r>
            <a:r>
              <a:rPr lang="th-TH">
                <a:cs typeface="Cordia New"/>
              </a:rPr>
              <a:t> of ROS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Cordia New"/>
              </a:rPr>
              <a:t> Getting to know ROS</a:t>
            </a:r>
            <a:endParaRPr lang="th-TH">
              <a:cs typeface="Cordia Ne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 Introduction to ROS 2</a:t>
            </a:r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1800">
                <a:cs typeface="Cordia New"/>
              </a:rPr>
              <a:t> </a:t>
            </a:r>
            <a:r>
              <a:rPr lang="th-TH" sz="1800" err="1">
                <a:cs typeface="Cordia New"/>
              </a:rPr>
              <a:t>Navigating</a:t>
            </a:r>
            <a:r>
              <a:rPr lang="th-TH" sz="1800">
                <a:cs typeface="Cordia New"/>
              </a:rPr>
              <a:t> </a:t>
            </a:r>
            <a:r>
              <a:rPr lang="th-TH" sz="1800" err="1">
                <a:cs typeface="Cordia New"/>
              </a:rPr>
              <a:t>Linux</a:t>
            </a:r>
            <a:r>
              <a:rPr lang="th-TH" sz="1800">
                <a:cs typeface="Cordia New"/>
              </a:rPr>
              <a:t> Terminal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1800" err="1">
                <a:cs typeface="Cordia New"/>
              </a:rPr>
              <a:t>Using</a:t>
            </a:r>
            <a:r>
              <a:rPr lang="th-TH" sz="1800">
                <a:cs typeface="Cordia New"/>
              </a:rPr>
              <a:t> ROS2 </a:t>
            </a:r>
            <a:r>
              <a:rPr lang="th-TH" sz="1800" err="1">
                <a:cs typeface="Cordia New"/>
              </a:rPr>
              <a:t>in</a:t>
            </a:r>
            <a:r>
              <a:rPr lang="th-TH" sz="1800">
                <a:cs typeface="Cordia New"/>
              </a:rPr>
              <a:t> Terminal 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ROS2 Node Programming with RCLPY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OOP with RCPLY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Custom Interface, Service Server, Service Client</a:t>
            </a:r>
            <a:endParaRPr lang="en-US" sz="18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Action, </a:t>
            </a:r>
            <a:r>
              <a:rPr lang="en-US" sz="1800">
                <a:cs typeface="Calibri"/>
              </a:rPr>
              <a:t>Multithread Execution, Callback Group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th-TH">
              <a:solidFill>
                <a:srgbClr val="000000"/>
              </a:solidFill>
              <a:cs typeface="Cordia New" panose="020B0304020202020204" pitchFamily="34" charset="-34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79F248F0-C5BD-23BA-6AFD-E506FD827DD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20123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Logo&#10;&#10;Description automatically generated">
            <a:extLst>
              <a:ext uri="{FF2B5EF4-FFF2-40B4-BE49-F238E27FC236}">
                <a16:creationId xmlns:a16="http://schemas.microsoft.com/office/drawing/2014/main" id="{046974DA-E1F6-EC4A-18C0-E2F1B326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07" y="496121"/>
            <a:ext cx="2936876" cy="77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E4F77-9287-9259-E718-4FD67A56B70A}"/>
              </a:ext>
            </a:extLst>
          </p:cNvPr>
          <p:cNvSpPr/>
          <p:nvPr/>
        </p:nvSpPr>
        <p:spPr>
          <a:xfrm>
            <a:off x="2885849" y="2573592"/>
            <a:ext cx="2010308" cy="1874595"/>
          </a:xfrm>
          <a:prstGeom prst="roundRect">
            <a:avLst>
              <a:gd name="adj" fmla="val 8997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Broker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47BBB-3259-4AAA-F4A4-7E900E13D1C6}"/>
              </a:ext>
            </a:extLst>
          </p:cNvPr>
          <p:cNvSpPr/>
          <p:nvPr/>
        </p:nvSpPr>
        <p:spPr>
          <a:xfrm>
            <a:off x="5872056" y="2397129"/>
            <a:ext cx="1246785" cy="1168127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65E27-4389-CD78-94DA-8ECEF61970C5}"/>
              </a:ext>
            </a:extLst>
          </p:cNvPr>
          <p:cNvSpPr/>
          <p:nvPr/>
        </p:nvSpPr>
        <p:spPr>
          <a:xfrm>
            <a:off x="4919243" y="3077149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BA15-4036-00A8-78B0-31D23CD2DB7F}"/>
              </a:ext>
            </a:extLst>
          </p:cNvPr>
          <p:cNvSpPr/>
          <p:nvPr/>
        </p:nvSpPr>
        <p:spPr>
          <a:xfrm>
            <a:off x="5897228" y="3801821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C3BE05-A748-3E9E-1D04-88ECF9A6399E}"/>
              </a:ext>
            </a:extLst>
          </p:cNvPr>
          <p:cNvSpPr/>
          <p:nvPr/>
        </p:nvSpPr>
        <p:spPr>
          <a:xfrm>
            <a:off x="4914160" y="3923794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CFAC31-BE89-1DE2-2931-61EBB2E4174F}"/>
              </a:ext>
            </a:extLst>
          </p:cNvPr>
          <p:cNvSpPr/>
          <p:nvPr/>
        </p:nvSpPr>
        <p:spPr>
          <a:xfrm>
            <a:off x="596328" y="2788447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2135D01-0147-0A8C-AABB-D7EB6F19A6A0}"/>
              </a:ext>
            </a:extLst>
          </p:cNvPr>
          <p:cNvSpPr/>
          <p:nvPr/>
        </p:nvSpPr>
        <p:spPr>
          <a:xfrm>
            <a:off x="1865239" y="2914985"/>
            <a:ext cx="953234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3FC830-803C-929C-17CD-9D2A08E1A75E}"/>
              </a:ext>
            </a:extLst>
          </p:cNvPr>
          <p:cNvSpPr/>
          <p:nvPr/>
        </p:nvSpPr>
        <p:spPr>
          <a:xfrm>
            <a:off x="602270" y="3787604"/>
            <a:ext cx="1246785" cy="553453"/>
          </a:xfrm>
          <a:prstGeom prst="ellips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Amasis MT Pro Medium" panose="020B0604020202020204" pitchFamily="18" charset="0"/>
              </a:rPr>
              <a:t>Node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AF9E1ED-EEAA-77C6-F4AC-B06A81DA22B9}"/>
              </a:ext>
            </a:extLst>
          </p:cNvPr>
          <p:cNvSpPr/>
          <p:nvPr/>
        </p:nvSpPr>
        <p:spPr>
          <a:xfrm flipH="1">
            <a:off x="1900406" y="3922108"/>
            <a:ext cx="934092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751FC52-1C97-386E-33BA-2E18D8EC521E}"/>
              </a:ext>
            </a:extLst>
          </p:cNvPr>
          <p:cNvSpPr/>
          <p:nvPr/>
        </p:nvSpPr>
        <p:spPr>
          <a:xfrm flipH="1">
            <a:off x="4955825" y="2680134"/>
            <a:ext cx="933098" cy="3128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47755E-46AA-ACE9-8417-4EE1A35536CF}"/>
              </a:ext>
            </a:extLst>
          </p:cNvPr>
          <p:cNvSpPr txBox="1"/>
          <p:nvPr/>
        </p:nvSpPr>
        <p:spPr>
          <a:xfrm>
            <a:off x="1737519" y="2127987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Publish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EF39-D713-FCB8-4151-3132BA86571A}"/>
              </a:ext>
            </a:extLst>
          </p:cNvPr>
          <p:cNvSpPr txBox="1"/>
          <p:nvPr/>
        </p:nvSpPr>
        <p:spPr>
          <a:xfrm>
            <a:off x="4840859" y="441425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pic>
        <p:nvPicPr>
          <p:cNvPr id="26" name="Graphic 25" descr="Envelope with solid fill">
            <a:extLst>
              <a:ext uri="{FF2B5EF4-FFF2-40B4-BE49-F238E27FC236}">
                <a16:creationId xmlns:a16="http://schemas.microsoft.com/office/drawing/2014/main" id="{9CF7C7C8-D0A4-8129-F7ED-3D36242AC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244" y="1675252"/>
            <a:ext cx="914400" cy="914400"/>
          </a:xfrm>
          <a:prstGeom prst="rect">
            <a:avLst/>
          </a:prstGeom>
        </p:spPr>
      </p:pic>
      <p:pic>
        <p:nvPicPr>
          <p:cNvPr id="27" name="Graphic 26" descr="Envelope with solid fill">
            <a:extLst>
              <a:ext uri="{FF2B5EF4-FFF2-40B4-BE49-F238E27FC236}">
                <a16:creationId xmlns:a16="http://schemas.microsoft.com/office/drawing/2014/main" id="{0B8AD2B1-2CAF-D620-E952-B2E8C98D7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6528" y="3282829"/>
            <a:ext cx="437831" cy="4378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81B9A9-1EDB-5D41-051C-66BCE596D4B3}"/>
              </a:ext>
            </a:extLst>
          </p:cNvPr>
          <p:cNvSpPr txBox="1"/>
          <p:nvPr/>
        </p:nvSpPr>
        <p:spPr>
          <a:xfrm>
            <a:off x="1498169" y="4457615"/>
            <a:ext cx="15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Subscribe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C94079-E74A-7ADB-36B5-1F49FED505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4" t="5701" r="-1544" b="-5701"/>
          <a:stretch/>
        </p:blipFill>
        <p:spPr>
          <a:xfrm>
            <a:off x="8774042" y="1884508"/>
            <a:ext cx="2727714" cy="47009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AD37-6BD1-F1EB-8595-99A13689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7FF6-0234-4618-A757-C83D01C3F0D0}" type="slidenum">
              <a:rPr lang="en-US" sz="1400" smtClean="0">
                <a:solidFill>
                  <a:schemeClr val="bg1"/>
                </a:solidFill>
              </a:rPr>
              <a:t>15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Google Shape;67;p15">
            <a:extLst>
              <a:ext uri="{FF2B5EF4-FFF2-40B4-BE49-F238E27FC236}">
                <a16:creationId xmlns:a16="http://schemas.microsoft.com/office/drawing/2014/main" id="{B8D873E2-A6BC-6FF5-816A-B110BA2596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FE4B3-E07E-E13A-38E3-D5EB0F6F3B1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280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00456 0.1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13171 L 0.11146 0.13171 C 0.16341 0.13171 0.2276 0.15 0.2276 0.16505 L 0.2276 0.19861 " pathEditMode="relative" rAng="0" ptsTypes="AAAA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1.85185E-6 L -0.00183 0.04051 C -0.00157 0.05856 -0.06263 0.08079 -0.11198 0.08079 L -0.22227 0.08079 " pathEditMode="relative" rAng="16200000" ptsTypes="AAAA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405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0.19861 L 0.2276 0.23889 C 0.2276 0.25671 0.28398 0.27916 0.32969 0.27916 L 0.43177 0.27916 " pathEditMode="relative" rAng="5400000" ptsTypes="AA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What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does</a:t>
            </a:r>
            <a:r>
              <a:rPr lang="th-TH" sz="4000">
                <a:cs typeface="Angsana New"/>
              </a:rPr>
              <a:t> ROS </a:t>
            </a:r>
            <a:r>
              <a:rPr lang="th-TH" sz="4000" err="1">
                <a:cs typeface="Angsana New"/>
              </a:rPr>
              <a:t>do</a:t>
            </a:r>
            <a:r>
              <a:rPr lang="th-TH" sz="4000">
                <a:cs typeface="Angsana New"/>
              </a:rPr>
              <a:t> ????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91CBB6-CB60-43C6-BCDC-BCC940F5DE8E}"/>
              </a:ext>
            </a:extLst>
          </p:cNvPr>
          <p:cNvSpPr/>
          <p:nvPr/>
        </p:nvSpPr>
        <p:spPr>
          <a:xfrm>
            <a:off x="1908770" y="3264819"/>
            <a:ext cx="3370520" cy="1254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 err="1">
                <a:cs typeface="Cordia New"/>
              </a:rPr>
              <a:t>Tools</a:t>
            </a:r>
            <a:r>
              <a:rPr lang="th-TH" sz="2400">
                <a:cs typeface="Cordia New"/>
              </a:rPr>
              <a:t>, </a:t>
            </a:r>
            <a:r>
              <a:rPr lang="th-TH" sz="2400" err="1">
                <a:cs typeface="Cordia New"/>
              </a:rPr>
              <a:t>Standards</a:t>
            </a:r>
            <a:r>
              <a:rPr lang="th-TH" sz="2400">
                <a:cs typeface="Cordia New"/>
              </a:rPr>
              <a:t>, </a:t>
            </a:r>
            <a:r>
              <a:rPr lang="th-TH" sz="2400" err="1">
                <a:cs typeface="Cordia New"/>
              </a:rPr>
              <a:t>Conventions</a:t>
            </a:r>
            <a:endParaRPr lang="en-US" sz="24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BAC96D-BEF8-416B-ADE8-FE0F43F11E16}"/>
              </a:ext>
            </a:extLst>
          </p:cNvPr>
          <p:cNvSpPr/>
          <p:nvPr/>
        </p:nvSpPr>
        <p:spPr>
          <a:xfrm>
            <a:off x="7302908" y="3264819"/>
            <a:ext cx="3370520" cy="1254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 err="1">
                <a:cs typeface="Cordia New"/>
              </a:rPr>
              <a:t>Resource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Sharing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Platform</a:t>
            </a:r>
            <a:endParaRPr lang="en-US" sz="240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CC7ABB70-35DB-D768-E5C7-360FFE62B1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FC305F64-7822-0EAE-70FA-ED3D9333E14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53178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Suported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Programming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Language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for</a:t>
            </a:r>
            <a:r>
              <a:rPr lang="th-TH" sz="4000">
                <a:cs typeface="Angsana New"/>
              </a:rPr>
              <a:t> ROS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F87923E-7452-4915-962C-38D91115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19" y="1776729"/>
            <a:ext cx="3002562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4" name="Google Shape;67;p15">
            <a:extLst>
              <a:ext uri="{FF2B5EF4-FFF2-40B4-BE49-F238E27FC236}">
                <a16:creationId xmlns:a16="http://schemas.microsoft.com/office/drawing/2014/main" id="{90E1FDE4-CEB7-CA51-3219-F4525510CF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B26E89AC-2DE2-E24D-DBD6-AF074DBA94E3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025892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ea typeface="+mj-lt"/>
                <a:cs typeface="+mj-lt"/>
              </a:rPr>
              <a:t>Suported</a:t>
            </a:r>
            <a:r>
              <a:rPr lang="th-TH" sz="4000">
                <a:ea typeface="+mj-lt"/>
                <a:cs typeface="+mj-lt"/>
              </a:rPr>
              <a:t> </a:t>
            </a:r>
            <a:r>
              <a:rPr lang="th-TH" sz="4000" err="1">
                <a:ea typeface="+mj-lt"/>
                <a:cs typeface="+mj-lt"/>
              </a:rPr>
              <a:t>Programming</a:t>
            </a:r>
            <a:r>
              <a:rPr lang="th-TH" sz="4000">
                <a:ea typeface="+mj-lt"/>
                <a:cs typeface="+mj-lt"/>
              </a:rPr>
              <a:t> </a:t>
            </a:r>
            <a:r>
              <a:rPr lang="th-TH" sz="4000" err="1">
                <a:ea typeface="+mj-lt"/>
                <a:cs typeface="+mj-lt"/>
              </a:rPr>
              <a:t>Language</a:t>
            </a:r>
            <a:r>
              <a:rPr lang="th-TH" sz="4000">
                <a:ea typeface="+mj-lt"/>
                <a:cs typeface="+mj-lt"/>
              </a:rPr>
              <a:t> </a:t>
            </a:r>
            <a:r>
              <a:rPr lang="th-TH" sz="4000" err="1">
                <a:ea typeface="+mj-lt"/>
                <a:cs typeface="+mj-lt"/>
              </a:rPr>
              <a:t>for</a:t>
            </a:r>
            <a:r>
              <a:rPr lang="th-TH" sz="4000">
                <a:ea typeface="+mj-lt"/>
                <a:cs typeface="+mj-lt"/>
              </a:rPr>
              <a:t> ROS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F87923E-7452-4915-962C-38D91115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19" y="1776729"/>
            <a:ext cx="3002562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Lisp (programming language) - Wikipedia">
            <a:extLst>
              <a:ext uri="{FF2B5EF4-FFF2-40B4-BE49-F238E27FC236}">
                <a16:creationId xmlns:a16="http://schemas.microsoft.com/office/drawing/2014/main" id="{E965F699-7D30-44B2-8F66-99F98C3A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35" y="2114570"/>
            <a:ext cx="1450758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Java, logo Icon in Vector Logo">
            <a:extLst>
              <a:ext uri="{FF2B5EF4-FFF2-40B4-BE49-F238E27FC236}">
                <a16:creationId xmlns:a16="http://schemas.microsoft.com/office/drawing/2014/main" id="{86EA1B36-2C28-457E-99C2-4C562111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24" y="4832540"/>
            <a:ext cx="3163779" cy="158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E4B6C0E-33E3-48A5-A576-2307AA25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65" y="1984234"/>
            <a:ext cx="1186938" cy="1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ust Programming Language">
            <a:extLst>
              <a:ext uri="{FF2B5EF4-FFF2-40B4-BE49-F238E27FC236}">
                <a16:creationId xmlns:a16="http://schemas.microsoft.com/office/drawing/2014/main" id="{FF7E7466-E7A5-4A5D-88F9-17B1BE9F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50" y="3171172"/>
            <a:ext cx="3167529" cy="15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MATLAB logo and symbol, meaning, history, PNG">
            <a:extLst>
              <a:ext uri="{FF2B5EF4-FFF2-40B4-BE49-F238E27FC236}">
                <a16:creationId xmlns:a16="http://schemas.microsoft.com/office/drawing/2014/main" id="{96A4DC16-EB8E-449F-8522-E786F6E1E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21" y="3355113"/>
            <a:ext cx="3582617" cy="201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Julia (programming language) - Wikipedia">
            <a:extLst>
              <a:ext uri="{FF2B5EF4-FFF2-40B4-BE49-F238E27FC236}">
                <a16:creationId xmlns:a16="http://schemas.microsoft.com/office/drawing/2014/main" id="{57D756FD-A8A6-472D-8398-72406BBD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06" y="4898377"/>
            <a:ext cx="1648194" cy="10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4" name="Google Shape;67;p15">
            <a:extLst>
              <a:ext uri="{FF2B5EF4-FFF2-40B4-BE49-F238E27FC236}">
                <a16:creationId xmlns:a16="http://schemas.microsoft.com/office/drawing/2014/main" id="{A7EA3BDF-A077-18B8-E841-A83CAB8BAAD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E1F86821-D075-5950-1D55-D6A84BED9EB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03837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Common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type</a:t>
            </a:r>
            <a:r>
              <a:rPr lang="th-TH" sz="4000">
                <a:cs typeface="Angsana New"/>
              </a:rPr>
              <a:t> of </a:t>
            </a:r>
            <a:r>
              <a:rPr lang="th-TH" sz="4000" err="1">
                <a:cs typeface="Angsana New"/>
              </a:rPr>
              <a:t>information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used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in</a:t>
            </a:r>
            <a:r>
              <a:rPr lang="th-TH" sz="4000">
                <a:cs typeface="Angsana New"/>
              </a:rPr>
              <a:t> </a:t>
            </a:r>
            <a:r>
              <a:rPr lang="th-TH" sz="4000" err="1">
                <a:cs typeface="Angsana New"/>
              </a:rPr>
              <a:t>robotics</a:t>
            </a:r>
            <a:endParaRPr lang="en-US" sz="4000" err="1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26F7DA6-8A3B-49B3-AEE0-492793B1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6" y="1906070"/>
            <a:ext cx="2918535" cy="43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D9CF0-5DA9-4085-A267-202CFE5CB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6376"/>
              </p:ext>
            </p:extLst>
          </p:nvPr>
        </p:nvGraphicFramePr>
        <p:xfrm>
          <a:off x="6681674" y="2040886"/>
          <a:ext cx="4530809" cy="4200491"/>
        </p:xfrm>
        <a:graphic>
          <a:graphicData uri="http://schemas.openxmlformats.org/drawingml/2006/table">
            <a:tbl>
              <a:tblPr/>
              <a:tblGrid>
                <a:gridCol w="4530809">
                  <a:extLst>
                    <a:ext uri="{9D8B030D-6E8A-4147-A177-3AD203B41FA5}">
                      <a16:colId xmlns:a16="http://schemas.microsoft.com/office/drawing/2014/main" val="399135297"/>
                    </a:ext>
                  </a:extLst>
                </a:gridCol>
              </a:tblGrid>
              <a:tr h="169378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ROS Message Types</a:t>
                      </a:r>
                      <a:endParaRPr lang="en-US" sz="2000">
                        <a:effectLst/>
                      </a:endParaRPr>
                    </a:p>
                  </a:txBody>
                  <a:tcPr marL="42344" marR="42344" marT="21172" marB="211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47959"/>
                  </a:ext>
                </a:extLst>
              </a:tr>
              <a:tr h="3853347">
                <a:tc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3"/>
                        </a:rPr>
                        <a:t>Accel</a:t>
                      </a:r>
                      <a:endParaRPr lang="en-US" sz="2000" u="none" strike="noStrike">
                        <a:solidFill>
                          <a:srgbClr val="2B7FCF"/>
                        </a:solidFill>
                        <a:effectLst/>
                      </a:endParaRPr>
                    </a:p>
                    <a:p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4"/>
                        </a:rPr>
                        <a:t>Inertia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5"/>
                        </a:rPr>
                        <a:t>Point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6"/>
                        </a:rPr>
                        <a:t>Point32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7"/>
                        </a:rPr>
                        <a:t>Pose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8"/>
                        </a:rPr>
                        <a:t>Pose2D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9"/>
                        </a:rPr>
                        <a:t>Quaternion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10"/>
                        </a:rPr>
                        <a:t>Transform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11"/>
                        </a:rPr>
                        <a:t>Twist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12"/>
                        </a:rPr>
                        <a:t>Vector3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 u="none" strike="noStrike">
                          <a:solidFill>
                            <a:srgbClr val="2B7FCF"/>
                          </a:solidFill>
                          <a:effectLst/>
                          <a:hlinkClick r:id="rId13"/>
                        </a:rPr>
                        <a:t>Wrench</a:t>
                      </a:r>
                      <a:endParaRPr lang="en-US" sz="2000">
                        <a:effectLst/>
                      </a:endParaRPr>
                    </a:p>
                  </a:txBody>
                  <a:tcPr marL="42344" marR="42344" marT="21172" marB="211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707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2320BE5-6BB7-4777-B263-0DAF68C6A541}"/>
              </a:ext>
            </a:extLst>
          </p:cNvPr>
          <p:cNvSpPr txBox="1"/>
          <p:nvPr/>
        </p:nvSpPr>
        <p:spPr>
          <a:xfrm>
            <a:off x="8012083" y="2418991"/>
            <a:ext cx="248748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BatteryState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CameraInfo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CompressedImage</a:t>
            </a:r>
            <a:br>
              <a:rPr lang="en-US" sz="2000"/>
            </a:br>
            <a:r>
              <a:rPr lang="en-US" sz="20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Image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/>
              </a:rPr>
              <a:t>Imu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JointState</a:t>
            </a:r>
            <a:br>
              <a:rPr lang="en-US" sz="2000"/>
            </a:br>
            <a:r>
              <a:rPr lang="en-US" sz="20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Joy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/>
              </a:rPr>
              <a:t>LaserScan</a:t>
            </a:r>
            <a:br>
              <a:rPr lang="en-US" sz="2000"/>
            </a:br>
            <a:r>
              <a:rPr lang="en-US" sz="20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PointCloud</a:t>
            </a:r>
            <a:br>
              <a:rPr lang="en-US" sz="2000"/>
            </a:br>
            <a:r>
              <a:rPr lang="en-US" sz="20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Temperature</a:t>
            </a:r>
            <a:br>
              <a:rPr lang="en-US" sz="1800"/>
            </a:br>
            <a:endParaRPr lang="en-US" sz="1800">
              <a:effectLst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DD80ED6-E739-5051-9D7B-1489CEDCA7EC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91C5E984-4293-65BB-F6EE-3DA30022488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3292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7FD93-886B-4432-AF0E-CFD9E951C899}"/>
              </a:ext>
            </a:extLst>
          </p:cNvPr>
          <p:cNvSpPr txBox="1"/>
          <p:nvPr/>
        </p:nvSpPr>
        <p:spPr>
          <a:xfrm>
            <a:off x="6516914" y="2575078"/>
            <a:ext cx="463412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Main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Objective</a:t>
            </a:r>
            <a:r>
              <a:rPr lang="th-TH" sz="2400">
                <a:cs typeface="Cordia New"/>
              </a:rPr>
              <a:t>: </a:t>
            </a:r>
            <a:endParaRPr lang="en-US"/>
          </a:p>
          <a:p>
            <a:endParaRPr lang="th-TH" sz="2400">
              <a:cs typeface="Cordia New"/>
            </a:endParaRPr>
          </a:p>
          <a:p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read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the</a:t>
            </a:r>
            <a:r>
              <a:rPr lang="th-TH" sz="2400">
                <a:cs typeface="Cordia New"/>
              </a:rPr>
              <a:t> RCLPY-</a:t>
            </a:r>
            <a:r>
              <a:rPr lang="th-TH" sz="2400" err="1">
                <a:cs typeface="Cordia New"/>
              </a:rPr>
              <a:t>based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code</a:t>
            </a:r>
            <a:r>
              <a:rPr lang="th-TH" sz="2400">
                <a:cs typeface="Cordia New"/>
              </a:rPr>
              <a:t>, </a:t>
            </a:r>
            <a:r>
              <a:rPr lang="th-TH" sz="2400" err="1">
                <a:cs typeface="Cordia New"/>
              </a:rPr>
              <a:t>create</a:t>
            </a:r>
            <a:r>
              <a:rPr lang="th-TH" sz="2400">
                <a:cs typeface="Cordia New"/>
              </a:rPr>
              <a:t> and </a:t>
            </a:r>
            <a:r>
              <a:rPr lang="th-TH" sz="2400" err="1">
                <a:cs typeface="Cordia New"/>
              </a:rPr>
              <a:t>customize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basic</a:t>
            </a:r>
            <a:r>
              <a:rPr lang="th-TH" sz="2400">
                <a:cs typeface="Cordia New"/>
              </a:rPr>
              <a:t> ROS2 </a:t>
            </a:r>
            <a:r>
              <a:rPr lang="th-TH" sz="2400" err="1">
                <a:cs typeface="Cordia New"/>
              </a:rPr>
              <a:t>node</a:t>
            </a:r>
            <a:r>
              <a:rPr lang="th-TH" sz="2400">
                <a:cs typeface="Cordia New"/>
              </a:rPr>
              <a:t>.</a:t>
            </a:r>
            <a:endParaRPr lang="en-US" sz="2400">
              <a:cs typeface="Calibri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C9E105-A7A4-4F51-97A5-A8D01BF6CC95}"/>
              </a:ext>
            </a:extLst>
          </p:cNvPr>
          <p:cNvSpPr txBox="1">
            <a:spLocks/>
          </p:cNvSpPr>
          <p:nvPr/>
        </p:nvSpPr>
        <p:spPr>
          <a:xfrm>
            <a:off x="1097281" y="2099930"/>
            <a:ext cx="4856952" cy="41413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History</a:t>
            </a:r>
            <a:r>
              <a:rPr lang="th-TH">
                <a:cs typeface="Cordia New"/>
              </a:rPr>
              <a:t> of ROS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Cordia New"/>
              </a:rPr>
              <a:t> Getting to know ROS</a:t>
            </a:r>
            <a:endParaRPr lang="th-TH">
              <a:cs typeface="Cordia Ne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 Introduction to ROS 2</a:t>
            </a:r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1800">
                <a:cs typeface="Cordia New"/>
              </a:rPr>
              <a:t> </a:t>
            </a:r>
            <a:r>
              <a:rPr lang="th-TH" sz="1800" err="1">
                <a:cs typeface="Cordia New"/>
              </a:rPr>
              <a:t>Navigating</a:t>
            </a:r>
            <a:r>
              <a:rPr lang="th-TH" sz="1800">
                <a:cs typeface="Cordia New"/>
              </a:rPr>
              <a:t> </a:t>
            </a:r>
            <a:r>
              <a:rPr lang="th-TH" sz="1800" err="1">
                <a:cs typeface="Cordia New"/>
              </a:rPr>
              <a:t>Linux</a:t>
            </a:r>
            <a:r>
              <a:rPr lang="th-TH" sz="1800">
                <a:cs typeface="Cordia New"/>
              </a:rPr>
              <a:t> Terminal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1800" err="1">
                <a:cs typeface="Cordia New"/>
              </a:rPr>
              <a:t>Using</a:t>
            </a:r>
            <a:r>
              <a:rPr lang="th-TH" sz="1800">
                <a:cs typeface="Cordia New"/>
              </a:rPr>
              <a:t> ROS2 </a:t>
            </a:r>
            <a:r>
              <a:rPr lang="th-TH" sz="1800" err="1">
                <a:cs typeface="Cordia New"/>
              </a:rPr>
              <a:t>in</a:t>
            </a:r>
            <a:r>
              <a:rPr lang="th-TH" sz="1800">
                <a:cs typeface="Cordia New"/>
              </a:rPr>
              <a:t> Terminal 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ROS2 Node Programming with RCLPY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OOP with RCPLY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Custom Interface, Service Server, Service Client</a:t>
            </a:r>
            <a:endParaRPr lang="en-US" sz="18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Action, </a:t>
            </a:r>
            <a:r>
              <a:rPr lang="en-US" sz="1800">
                <a:cs typeface="Calibri"/>
              </a:rPr>
              <a:t>Multithread Execution, Callback Group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th-TH">
              <a:solidFill>
                <a:srgbClr val="000000"/>
              </a:solidFill>
              <a:cs typeface="Cordia New" panose="020B0304020202020204" pitchFamily="34" charset="-34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A1CA3C0-4B0F-7D01-B999-D71F7DDCAA6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9081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/>
              <a:t>Packages </a:t>
            </a:r>
            <a:r>
              <a:rPr lang="th-TH" sz="4000" err="1">
                <a:cs typeface="Angsana New"/>
              </a:rPr>
              <a:t>for</a:t>
            </a:r>
            <a:r>
              <a:rPr lang="th-TH" sz="4000">
                <a:cs typeface="Angsana New"/>
              </a:rPr>
              <a:t>/</a:t>
            </a:r>
            <a:r>
              <a:rPr lang="th-TH" sz="4000" err="1">
                <a:cs typeface="Angsana New"/>
              </a:rPr>
              <a:t>by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the</a:t>
            </a:r>
            <a:r>
              <a:rPr lang="th-TH" sz="4000">
                <a:cs typeface="Angsana New"/>
              </a:rPr>
              <a:t> </a:t>
            </a:r>
            <a:r>
              <a:rPr lang="en-US" sz="4000"/>
              <a:t>ROS Community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B1988-8337-4891-8B52-AFC545DA02E9}"/>
              </a:ext>
            </a:extLst>
          </p:cNvPr>
          <p:cNvSpPr txBox="1"/>
          <p:nvPr/>
        </p:nvSpPr>
        <p:spPr>
          <a:xfrm>
            <a:off x="1254125" y="2116612"/>
            <a:ext cx="103738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If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your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idea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is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simple</a:t>
            </a:r>
            <a:r>
              <a:rPr lang="th-TH" sz="2800">
                <a:cs typeface="Cordia New"/>
              </a:rPr>
              <a:t>, </a:t>
            </a:r>
            <a:r>
              <a:rPr lang="th-TH" sz="2800" err="1">
                <a:cs typeface="Cordia New"/>
              </a:rPr>
              <a:t>it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is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most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likely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to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exist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as</a:t>
            </a:r>
            <a:r>
              <a:rPr lang="th-TH" sz="2800">
                <a:cs typeface="Cordia New"/>
              </a:rPr>
              <a:t> a ROS </a:t>
            </a:r>
            <a:r>
              <a:rPr lang="th-TH" sz="2800" err="1">
                <a:cs typeface="Cordia New"/>
              </a:rPr>
              <a:t>package</a:t>
            </a:r>
            <a:r>
              <a:rPr lang="th-TH" sz="2800">
                <a:cs typeface="Cordia New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C4B1B-73F9-428A-BFEA-BA62B9D8E50A}"/>
              </a:ext>
            </a:extLst>
          </p:cNvPr>
          <p:cNvSpPr txBox="1"/>
          <p:nvPr/>
        </p:nvSpPr>
        <p:spPr>
          <a:xfrm>
            <a:off x="1097280" y="3797995"/>
            <a:ext cx="223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global_planner</a:t>
            </a:r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FFE26-8D62-4D3F-BED0-E64D941EB87E}"/>
              </a:ext>
            </a:extLst>
          </p:cNvPr>
          <p:cNvSpPr txBox="1"/>
          <p:nvPr/>
        </p:nvSpPr>
        <p:spPr>
          <a:xfrm>
            <a:off x="1811879" y="4858895"/>
            <a:ext cx="223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map_server</a:t>
            </a:r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36852-4C0E-4323-A470-407B3E231F7B}"/>
              </a:ext>
            </a:extLst>
          </p:cNvPr>
          <p:cNvSpPr txBox="1"/>
          <p:nvPr/>
        </p:nvSpPr>
        <p:spPr>
          <a:xfrm>
            <a:off x="3659729" y="3243997"/>
            <a:ext cx="223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rviz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919F3-25F8-40C7-9632-B0073F50B25C}"/>
              </a:ext>
            </a:extLst>
          </p:cNvPr>
          <p:cNvSpPr txBox="1"/>
          <p:nvPr/>
        </p:nvSpPr>
        <p:spPr>
          <a:xfrm>
            <a:off x="5507579" y="3428663"/>
            <a:ext cx="223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gazebo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DE5DF-5237-4866-B27A-032D3638920F}"/>
              </a:ext>
            </a:extLst>
          </p:cNvPr>
          <p:cNvSpPr txBox="1"/>
          <p:nvPr/>
        </p:nvSpPr>
        <p:spPr>
          <a:xfrm>
            <a:off x="5026472" y="4858895"/>
            <a:ext cx="282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camera_calibration</a:t>
            </a:r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7667A-1301-4D25-91C9-9826C0A66ED2}"/>
              </a:ext>
            </a:extLst>
          </p:cNvPr>
          <p:cNvSpPr txBox="1"/>
          <p:nvPr/>
        </p:nvSpPr>
        <p:spPr>
          <a:xfrm>
            <a:off x="8639734" y="3390745"/>
            <a:ext cx="282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aruco_detect</a:t>
            </a:r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7036A-2D62-4D9F-987E-5E4DE6615CD4}"/>
              </a:ext>
            </a:extLst>
          </p:cNvPr>
          <p:cNvSpPr txBox="1"/>
          <p:nvPr/>
        </p:nvSpPr>
        <p:spPr>
          <a:xfrm>
            <a:off x="9059020" y="4632673"/>
            <a:ext cx="282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ros_control</a:t>
            </a:r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8D8CFC82-894A-7B1A-BC19-C1EF18ADC1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B40D6FE-8C44-2852-2CFA-E7FF867A2093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1209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21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/>
              <a:t>ROS Distribution </a:t>
            </a:r>
            <a:r>
              <a:rPr lang="th-TH" sz="4000">
                <a:cs typeface="Angsana New"/>
              </a:rPr>
              <a:t>&amp; </a:t>
            </a:r>
            <a:r>
              <a:rPr lang="en-US" sz="4000"/>
              <a:t>End-of-Life (EOL)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4C79C938-B809-4DBD-BE60-0999A677F88E}"/>
              </a:ext>
            </a:extLst>
          </p:cNvPr>
          <p:cNvSpPr/>
          <p:nvPr/>
        </p:nvSpPr>
        <p:spPr>
          <a:xfrm>
            <a:off x="1743739" y="2859734"/>
            <a:ext cx="2573079" cy="11385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Is release year … ?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51E15A-803C-4F5B-9CC7-350BF0E37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08511"/>
              </p:ext>
            </p:extLst>
          </p:nvPr>
        </p:nvGraphicFramePr>
        <p:xfrm>
          <a:off x="5943600" y="1784350"/>
          <a:ext cx="5863665" cy="4265578"/>
        </p:xfrm>
        <a:graphic>
          <a:graphicData uri="http://schemas.openxmlformats.org/drawingml/2006/table">
            <a:tbl>
              <a:tblPr/>
              <a:tblGrid>
                <a:gridCol w="1954555">
                  <a:extLst>
                    <a:ext uri="{9D8B030D-6E8A-4147-A177-3AD203B41FA5}">
                      <a16:colId xmlns:a16="http://schemas.microsoft.com/office/drawing/2014/main" val="3216560881"/>
                    </a:ext>
                  </a:extLst>
                </a:gridCol>
                <a:gridCol w="1954555">
                  <a:extLst>
                    <a:ext uri="{9D8B030D-6E8A-4147-A177-3AD203B41FA5}">
                      <a16:colId xmlns:a16="http://schemas.microsoft.com/office/drawing/2014/main" val="3533012541"/>
                    </a:ext>
                  </a:extLst>
                </a:gridCol>
                <a:gridCol w="1954555">
                  <a:extLst>
                    <a:ext uri="{9D8B030D-6E8A-4147-A177-3AD203B41FA5}">
                      <a16:colId xmlns:a16="http://schemas.microsoft.com/office/drawing/2014/main" val="3101389632"/>
                    </a:ext>
                  </a:extLst>
                </a:gridCol>
              </a:tblGrid>
              <a:tr h="35238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Distro</a:t>
                      </a:r>
                      <a:endParaRPr lang="en-US" sz="1000">
                        <a:effectLst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Release date</a:t>
                      </a:r>
                      <a:endParaRPr lang="en-US" sz="1000">
                        <a:effectLst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EOL date</a:t>
                      </a:r>
                      <a:endParaRPr lang="en-US" sz="1000">
                        <a:effectLst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557986"/>
                  </a:ext>
                </a:extLst>
              </a:tr>
              <a:tr h="503413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Noetic </a:t>
                      </a:r>
                      <a:r>
                        <a:rPr lang="en-US" sz="100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Ninjemys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 23rd, 2020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May, 2025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98456"/>
                  </a:ext>
                </a:extLst>
              </a:tr>
              <a:tr h="366931"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Melodic 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Morenia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 23rd, 2018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May, 2023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8847"/>
                  </a:ext>
                </a:extLst>
              </a:tr>
              <a:tr h="352389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Lunar Loggerhead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 23rd, 2017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May, 2019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29032"/>
                  </a:ext>
                </a:extLst>
              </a:tr>
              <a:tr h="366931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Kinetic Kame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 23rd, 2016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April, 2021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551986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Jade Turtle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 23rd, 2015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May, 2017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74838"/>
                  </a:ext>
                </a:extLst>
              </a:tr>
              <a:tr h="366931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Indigo Igloo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 22nd, 2014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April, 2019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87160"/>
                  </a:ext>
                </a:extLst>
              </a:tr>
              <a:tr h="352389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Hydro Medusa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September 4th, 2013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May, 2015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60238"/>
                  </a:ext>
                </a:extLst>
              </a:tr>
              <a:tr h="352389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Groovy Galapagos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December 31, 2012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July, 2014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24305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Fuerte Turtle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April 23, 2012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19053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Electric Emys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August 30, 2011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91742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Diamondback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March 2, 2011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62354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C Turtle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August 2, 2010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10704"/>
                  </a:ext>
                </a:extLst>
              </a:tr>
              <a:tr h="208636">
                <a:tc>
                  <a:txBody>
                    <a:bodyPr/>
                    <a:lstStyle/>
                    <a:p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ROS Box Turtle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March 2, 2010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8467" marR="48467" marT="24233" marB="24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83476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3C413D-5C58-452E-B626-DD8C66925D38}"/>
              </a:ext>
            </a:extLst>
          </p:cNvPr>
          <p:cNvCxnSpPr/>
          <p:nvPr/>
        </p:nvCxnSpPr>
        <p:spPr>
          <a:xfrm>
            <a:off x="3030278" y="1881963"/>
            <a:ext cx="0" cy="977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1C6BF58-307A-465C-81C6-141D171862D6}"/>
              </a:ext>
            </a:extLst>
          </p:cNvPr>
          <p:cNvCxnSpPr>
            <a:cxnSpLocks/>
            <a:stCxn id="3" idx="3"/>
            <a:endCxn id="52" idx="0"/>
          </p:cNvCxnSpPr>
          <p:nvPr/>
        </p:nvCxnSpPr>
        <p:spPr>
          <a:xfrm>
            <a:off x="4316818" y="3429000"/>
            <a:ext cx="393405" cy="11623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09A87C3-670E-48EC-B56B-301B99698FFC}"/>
              </a:ext>
            </a:extLst>
          </p:cNvPr>
          <p:cNvCxnSpPr>
            <a:cxnSpLocks/>
            <a:stCxn id="3" idx="1"/>
            <a:endCxn id="25" idx="0"/>
          </p:cNvCxnSpPr>
          <p:nvPr/>
        </p:nvCxnSpPr>
        <p:spPr>
          <a:xfrm rot="10800000" flipV="1">
            <a:off x="1295993" y="3428999"/>
            <a:ext cx="447747" cy="11623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151CD2-A941-4483-884F-33786176FA69}"/>
              </a:ext>
            </a:extLst>
          </p:cNvPr>
          <p:cNvSpPr/>
          <p:nvPr/>
        </p:nvSpPr>
        <p:spPr>
          <a:xfrm>
            <a:off x="280583" y="4591365"/>
            <a:ext cx="2030818" cy="755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Support = 5 years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C8DA36-234A-4118-B7F8-0439EA7F3429}"/>
              </a:ext>
            </a:extLst>
          </p:cNvPr>
          <p:cNvSpPr/>
          <p:nvPr/>
        </p:nvSpPr>
        <p:spPr>
          <a:xfrm>
            <a:off x="3694814" y="4591365"/>
            <a:ext cx="2030818" cy="755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Support = 2 years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903E85-C30F-40DE-99D5-D33E794AF07C}"/>
              </a:ext>
            </a:extLst>
          </p:cNvPr>
          <p:cNvSpPr txBox="1"/>
          <p:nvPr/>
        </p:nvSpPr>
        <p:spPr>
          <a:xfrm>
            <a:off x="537336" y="3775891"/>
            <a:ext cx="162076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is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even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0A8D3-3617-608F-AC66-74263E90D234}"/>
              </a:ext>
            </a:extLst>
          </p:cNvPr>
          <p:cNvSpPr txBox="1"/>
          <p:nvPr/>
        </p:nvSpPr>
        <p:spPr>
          <a:xfrm>
            <a:off x="3937761" y="3775890"/>
            <a:ext cx="14911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is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oddnumber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7" name="Google Shape;67;p15">
            <a:extLst>
              <a:ext uri="{FF2B5EF4-FFF2-40B4-BE49-F238E27FC236}">
                <a16:creationId xmlns:a16="http://schemas.microsoft.com/office/drawing/2014/main" id="{085A40F0-286D-1AA0-5005-766FC5DD1FB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F76A894-F137-256F-ED70-1642D859541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02205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22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81679B-0B65-4A6B-86C9-1BBD0EBACCFB}"/>
              </a:ext>
            </a:extLst>
          </p:cNvPr>
          <p:cNvSpPr/>
          <p:nvPr/>
        </p:nvSpPr>
        <p:spPr>
          <a:xfrm>
            <a:off x="2021771" y="3319906"/>
            <a:ext cx="3290855" cy="12372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Calibri"/>
              </a:rPr>
              <a:t>Algorithm</a:t>
            </a:r>
            <a:r>
              <a:rPr lang="en-US" sz="2800">
                <a:solidFill>
                  <a:schemeClr val="tx1"/>
                </a:solidFill>
              </a:rPr>
              <a:t> = ????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  <a:stCxn id="14342" idx="2"/>
            <a:endCxn id="17" idx="2"/>
          </p:cNvCxnSpPr>
          <p:nvPr/>
        </p:nvCxnSpPr>
        <p:spPr>
          <a:xfrm rot="5400000" flipH="1">
            <a:off x="6060968" y="2163430"/>
            <a:ext cx="592684" cy="5380222"/>
          </a:xfrm>
          <a:prstGeom prst="bentConnector3">
            <a:avLst>
              <a:gd name="adj1" fmla="val -385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  <a:stCxn id="17" idx="0"/>
            <a:endCxn id="14342" idx="0"/>
          </p:cNvCxnSpPr>
          <p:nvPr/>
        </p:nvCxnSpPr>
        <p:spPr>
          <a:xfrm rot="5400000" flipH="1" flipV="1">
            <a:off x="6319799" y="592284"/>
            <a:ext cx="75023" cy="5380222"/>
          </a:xfrm>
          <a:prstGeom prst="bentConnector3">
            <a:avLst>
              <a:gd name="adj1" fmla="val 9716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Turtlebot 2 – Dabit Industries">
            <a:extLst>
              <a:ext uri="{FF2B5EF4-FFF2-40B4-BE49-F238E27FC236}">
                <a16:creationId xmlns:a16="http://schemas.microsoft.com/office/drawing/2014/main" id="{9AD8B6EE-699E-4CB5-9D9E-0884B143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1" y="32448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43B3ED4-9152-1673-0AA7-132055FAF8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1C81CEC-E33A-DB50-F9A7-41ACDC43858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04297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23</a:t>
            </a:fld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431786-05E0-4F77-9CAE-3143EAC01E20}"/>
              </a:ext>
            </a:extLst>
          </p:cNvPr>
          <p:cNvSpPr txBox="1"/>
          <p:nvPr/>
        </p:nvSpPr>
        <p:spPr>
          <a:xfrm>
            <a:off x="7356844" y="3296422"/>
            <a:ext cx="11660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model</a:t>
            </a:r>
            <a:endParaRPr lang="en-US" sz="28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DE7E4-A3DF-4FAB-8A68-8244A0142209}"/>
              </a:ext>
            </a:extLst>
          </p:cNvPr>
          <p:cNvSpPr txBox="1"/>
          <p:nvPr/>
        </p:nvSpPr>
        <p:spPr>
          <a:xfrm>
            <a:off x="130725" y="2662347"/>
            <a:ext cx="43852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Simulation</a:t>
            </a:r>
            <a:r>
              <a:rPr lang="th-TH" sz="2800">
                <a:cs typeface="Cordia New"/>
              </a:rPr>
              <a:t>-</a:t>
            </a:r>
            <a:r>
              <a:rPr lang="th-TH" sz="2800" err="1">
                <a:cs typeface="Cordia New"/>
              </a:rPr>
              <a:t>in</a:t>
            </a:r>
            <a:r>
              <a:rPr lang="th-TH" sz="2800">
                <a:cs typeface="Cordia New"/>
              </a:rPr>
              <a:t>-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-</a:t>
            </a:r>
            <a:r>
              <a:rPr lang="th-TH" sz="2800" err="1">
                <a:cs typeface="Cordia New"/>
              </a:rPr>
              <a:t>loop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Test</a:t>
            </a:r>
          </a:p>
        </p:txBody>
      </p: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BEE4E1-4C3A-FB52-A662-930ECF19D5B0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A47AB5-FD42-3249-64FC-AE4F5C5F2E4E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pic>
        <p:nvPicPr>
          <p:cNvPr id="11" name="Google Shape;67;p15">
            <a:extLst>
              <a:ext uri="{FF2B5EF4-FFF2-40B4-BE49-F238E27FC236}">
                <a16:creationId xmlns:a16="http://schemas.microsoft.com/office/drawing/2014/main" id="{8A7D830D-5880-4EAD-8B0B-6A59B8A000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85AD9A6-A6DE-48E9-011D-31ADCF16F60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05780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24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ea typeface="+mj-lt"/>
                <a:cs typeface="+mj-lt"/>
              </a:rPr>
              <a:t>Physical</a:t>
            </a:r>
            <a:r>
              <a:rPr lang="th-TH" sz="4000">
                <a:ea typeface="+mj-lt"/>
                <a:cs typeface="+mj-lt"/>
              </a:rPr>
              <a:t> System </a:t>
            </a:r>
            <a:r>
              <a:rPr lang="th-TH" sz="4000" err="1">
                <a:ea typeface="+mj-lt"/>
                <a:cs typeface="+mj-lt"/>
              </a:rPr>
              <a:t>vs</a:t>
            </a:r>
            <a:r>
              <a:rPr lang="th-TH" sz="4000">
                <a:ea typeface="+mj-lt"/>
                <a:cs typeface="+mj-lt"/>
              </a:rPr>
              <a:t> </a:t>
            </a:r>
            <a:r>
              <a:rPr lang="th-TH" sz="4000" err="1">
                <a:ea typeface="+mj-lt"/>
                <a:cs typeface="+mj-lt"/>
              </a:rPr>
              <a:t>Simulation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>
            <a:off x="3954574" y="2581458"/>
            <a:ext cx="327502" cy="4155816"/>
          </a:xfrm>
          <a:prstGeom prst="bentConnector3">
            <a:avLst>
              <a:gd name="adj1" fmla="val -1834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  <a:endCxn id="25" idx="0"/>
          </p:cNvCxnSpPr>
          <p:nvPr/>
        </p:nvCxnSpPr>
        <p:spPr>
          <a:xfrm rot="5400000" flipH="1" flipV="1">
            <a:off x="3948223" y="1010312"/>
            <a:ext cx="340205" cy="4155816"/>
          </a:xfrm>
          <a:prstGeom prst="bentConnector3">
            <a:avLst>
              <a:gd name="adj1" fmla="val 2297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431786-05E0-4F77-9CAE-3143EAC01E20}"/>
              </a:ext>
            </a:extLst>
          </p:cNvPr>
          <p:cNvSpPr txBox="1"/>
          <p:nvPr/>
        </p:nvSpPr>
        <p:spPr>
          <a:xfrm>
            <a:off x="7366369" y="3258322"/>
            <a:ext cx="13089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Model</a:t>
            </a:r>
          </a:p>
        </p:txBody>
      </p: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392AD9-EE30-4905-B491-1FE5045531D8}"/>
              </a:ext>
            </a:extLst>
          </p:cNvPr>
          <p:cNvSpPr txBox="1"/>
          <p:nvPr/>
        </p:nvSpPr>
        <p:spPr>
          <a:xfrm>
            <a:off x="4023826" y="2566262"/>
            <a:ext cx="218004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Tuning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F39EC-074B-F09E-AAB3-AE92BC542AA4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C255109-4FBF-8B83-D83A-BCB6E6EEF82C}"/>
              </a:ext>
            </a:extLst>
          </p:cNvPr>
          <p:cNvSpPr txBox="1"/>
          <p:nvPr/>
        </p:nvSpPr>
        <p:spPr>
          <a:xfrm>
            <a:off x="197224" y="12925986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B6CC12B-D373-6798-FC28-E4EF5A02E64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13340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25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431786-05E0-4F77-9CAE-3143EAC01E20}"/>
              </a:ext>
            </a:extLst>
          </p:cNvPr>
          <p:cNvSpPr txBox="1"/>
          <p:nvPr/>
        </p:nvSpPr>
        <p:spPr>
          <a:xfrm>
            <a:off x="7318744" y="3258322"/>
            <a:ext cx="11660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model</a:t>
            </a:r>
            <a:endParaRPr lang="en-US" err="1"/>
          </a:p>
        </p:txBody>
      </p: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660E38-56BA-486E-99C8-C28F3821E596}"/>
              </a:ext>
            </a:extLst>
          </p:cNvPr>
          <p:cNvSpPr txBox="1"/>
          <p:nvPr/>
        </p:nvSpPr>
        <p:spPr>
          <a:xfrm>
            <a:off x="4087842" y="1978280"/>
            <a:ext cx="62621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Tuning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with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simulation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D41B54-5930-BB6D-9C85-CB029B38771A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45A0C-1E27-2305-5167-FF844ED72EE5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5A19E79-4570-B206-DB21-67F2E5BD991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07148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26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660E38-56BA-486E-99C8-C28F3821E596}"/>
              </a:ext>
            </a:extLst>
          </p:cNvPr>
          <p:cNvSpPr txBox="1"/>
          <p:nvPr/>
        </p:nvSpPr>
        <p:spPr>
          <a:xfrm>
            <a:off x="5064743" y="1994155"/>
            <a:ext cx="34326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A </a:t>
            </a:r>
            <a:r>
              <a:rPr lang="th-TH" sz="2800" err="1">
                <a:cs typeface="Cordia New"/>
              </a:rPr>
              <a:t>robot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needs</a:t>
            </a:r>
            <a:r>
              <a:rPr lang="th-TH" sz="2800">
                <a:cs typeface="Cordia New"/>
              </a:rPr>
              <a:t> a </a:t>
            </a:r>
            <a:r>
              <a:rPr lang="th-TH" sz="2800" err="1">
                <a:cs typeface="Cordia New"/>
              </a:rPr>
              <a:t>computer</a:t>
            </a:r>
            <a:r>
              <a:rPr lang="th-TH" sz="2800">
                <a:cs typeface="Cordia New"/>
              </a:rPr>
              <a:t>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941A8-885D-4784-A5FF-1C084C75A70F}"/>
              </a:ext>
            </a:extLst>
          </p:cNvPr>
          <p:cNvSpPr txBox="1"/>
          <p:nvPr/>
        </p:nvSpPr>
        <p:spPr>
          <a:xfrm>
            <a:off x="8346465" y="4556660"/>
            <a:ext cx="42179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So does the simulation.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A4CAB7-9037-2865-B097-16E4D582CAC9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D6A31-E594-0813-5F63-EDD56600B0F9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11DFE86-E1E8-69A2-489A-7C4C53D7892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17166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27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660E38-56BA-486E-99C8-C28F3821E596}"/>
              </a:ext>
            </a:extLst>
          </p:cNvPr>
          <p:cNvSpPr txBox="1"/>
          <p:nvPr/>
        </p:nvSpPr>
        <p:spPr>
          <a:xfrm>
            <a:off x="5064743" y="1994155"/>
            <a:ext cx="34326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A </a:t>
            </a:r>
            <a:r>
              <a:rPr lang="th-TH" sz="2800" err="1">
                <a:cs typeface="Cordia New"/>
              </a:rPr>
              <a:t>robot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needs</a:t>
            </a:r>
            <a:r>
              <a:rPr lang="th-TH" sz="2800">
                <a:cs typeface="Cordia New"/>
              </a:rPr>
              <a:t> a </a:t>
            </a:r>
            <a:r>
              <a:rPr lang="th-TH" sz="2800" err="1">
                <a:cs typeface="Cordia New"/>
              </a:rPr>
              <a:t>computer</a:t>
            </a:r>
            <a:r>
              <a:rPr lang="th-TH" sz="2800">
                <a:cs typeface="Cordia New"/>
              </a:rPr>
              <a:t>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941A8-885D-4784-A5FF-1C084C75A70F}"/>
              </a:ext>
            </a:extLst>
          </p:cNvPr>
          <p:cNvSpPr txBox="1"/>
          <p:nvPr/>
        </p:nvSpPr>
        <p:spPr>
          <a:xfrm>
            <a:off x="8346465" y="4556660"/>
            <a:ext cx="42179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So does the simulation.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A4CAB7-9037-2865-B097-16E4D582CAC9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AD107-676E-6D64-EACD-B8218A040A18}"/>
              </a:ext>
            </a:extLst>
          </p:cNvPr>
          <p:cNvSpPr txBox="1"/>
          <p:nvPr/>
        </p:nvSpPr>
        <p:spPr>
          <a:xfrm>
            <a:off x="2593331" y="5605195"/>
            <a:ext cx="64895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Q1.) </a:t>
            </a:r>
            <a:r>
              <a:rPr lang="th-TH" sz="2800" err="1">
                <a:cs typeface="Cordia New"/>
              </a:rPr>
              <a:t>Should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they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use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same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computer</a:t>
            </a:r>
            <a:r>
              <a:rPr lang="th-TH" sz="2800">
                <a:cs typeface="Cordia New"/>
              </a:rPr>
              <a:t> ?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FAFB8-98FE-87F9-64F6-59CE2B4FF897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A2EBDF3-6208-1263-3491-FE2A5FAC4A9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22029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28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00E25-EC8A-4B1E-BE50-026134321814}"/>
              </a:ext>
            </a:extLst>
          </p:cNvPr>
          <p:cNvCxnSpPr>
            <a:cxnSpLocks/>
            <a:stCxn id="25" idx="3"/>
            <a:endCxn id="19458" idx="1"/>
          </p:cNvCxnSpPr>
          <p:nvPr/>
        </p:nvCxnSpPr>
        <p:spPr>
          <a:xfrm>
            <a:off x="7148733" y="3870617"/>
            <a:ext cx="174167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Turtlebot model in gazebo | Download Scientific Diagram">
            <a:extLst>
              <a:ext uri="{FF2B5EF4-FFF2-40B4-BE49-F238E27FC236}">
                <a16:creationId xmlns:a16="http://schemas.microsoft.com/office/drawing/2014/main" id="{A316E4D1-5329-4AD3-9D41-BFCCE10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05" y="3210870"/>
            <a:ext cx="2356241" cy="13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Turtlebot 2 – Dabit Industries">
            <a:extLst>
              <a:ext uri="{FF2B5EF4-FFF2-40B4-BE49-F238E27FC236}">
                <a16:creationId xmlns:a16="http://schemas.microsoft.com/office/drawing/2014/main" id="{12657E47-F324-4AEF-A935-EFB1B71A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33" y="2918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660E38-56BA-486E-99C8-C28F3821E596}"/>
              </a:ext>
            </a:extLst>
          </p:cNvPr>
          <p:cNvSpPr txBox="1"/>
          <p:nvPr/>
        </p:nvSpPr>
        <p:spPr>
          <a:xfrm>
            <a:off x="5064743" y="1994155"/>
            <a:ext cx="34326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A </a:t>
            </a:r>
            <a:r>
              <a:rPr lang="th-TH" sz="2800" err="1">
                <a:cs typeface="Cordia New"/>
              </a:rPr>
              <a:t>robot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needs</a:t>
            </a:r>
            <a:r>
              <a:rPr lang="th-TH" sz="2800">
                <a:cs typeface="Cordia New"/>
              </a:rPr>
              <a:t> a </a:t>
            </a:r>
            <a:r>
              <a:rPr lang="th-TH" sz="2800" err="1">
                <a:cs typeface="Cordia New"/>
              </a:rPr>
              <a:t>computer</a:t>
            </a:r>
            <a:r>
              <a:rPr lang="th-TH" sz="2800">
                <a:cs typeface="Cordia New"/>
              </a:rPr>
              <a:t>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941A8-885D-4784-A5FF-1C084C75A70F}"/>
              </a:ext>
            </a:extLst>
          </p:cNvPr>
          <p:cNvSpPr txBox="1"/>
          <p:nvPr/>
        </p:nvSpPr>
        <p:spPr>
          <a:xfrm>
            <a:off x="8346465" y="4556660"/>
            <a:ext cx="42179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So does the simulation.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A4CAB7-9037-2865-B097-16E4D582CAC9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AD107-676E-6D64-EACD-B8218A040A18}"/>
              </a:ext>
            </a:extLst>
          </p:cNvPr>
          <p:cNvSpPr txBox="1"/>
          <p:nvPr/>
        </p:nvSpPr>
        <p:spPr>
          <a:xfrm>
            <a:off x="2593331" y="5605195"/>
            <a:ext cx="64895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Q2.) </a:t>
            </a:r>
            <a:r>
              <a:rPr lang="en-US" sz="2800">
                <a:cs typeface="Calibri"/>
              </a:rPr>
              <a:t>Which one should be more powerful ?</a:t>
            </a:r>
            <a:endParaRPr lang="th-TH" sz="2800">
              <a:cs typeface="Cordia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8A184-6347-C706-D2FF-7FEDA224F69E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7A010BF-BD6D-9B9E-E0B7-A7108310FFD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6276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29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Physical</a:t>
            </a:r>
            <a:r>
              <a:rPr lang="th-TH" sz="4000">
                <a:cs typeface="Angsana New"/>
              </a:rPr>
              <a:t> System </a:t>
            </a:r>
            <a:r>
              <a:rPr lang="th-TH" sz="4000" err="1">
                <a:cs typeface="Angsana New"/>
              </a:rPr>
              <a:t>vs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Simulation</a:t>
            </a:r>
            <a:endParaRPr lang="en-US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4FBF18-9E12-40CB-B6E4-CCAAED3D54DE}"/>
              </a:ext>
            </a:extLst>
          </p:cNvPr>
          <p:cNvCxnSpPr>
            <a:cxnSpLocks/>
          </p:cNvCxnSpPr>
          <p:nvPr/>
        </p:nvCxnSpPr>
        <p:spPr>
          <a:xfrm rot="5400000">
            <a:off x="6089650" y="440032"/>
            <a:ext cx="6350" cy="8104816"/>
          </a:xfrm>
          <a:prstGeom prst="bentConnector3">
            <a:avLst>
              <a:gd name="adj1" fmla="val 134116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F2A9BDC-0027-42F5-90FA-BDD63BB0BF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9650" y="-797261"/>
            <a:ext cx="6350" cy="8104816"/>
          </a:xfrm>
          <a:prstGeom prst="bentConnector3">
            <a:avLst>
              <a:gd name="adj1" fmla="val 117372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A4CAB7-9037-2865-B097-16E4D582CAC9}"/>
              </a:ext>
            </a:extLst>
          </p:cNvPr>
          <p:cNvSpPr/>
          <p:nvPr/>
        </p:nvSpPr>
        <p:spPr>
          <a:xfrm>
            <a:off x="442614" y="3258322"/>
            <a:ext cx="3290855" cy="1237293"/>
          </a:xfrm>
          <a:prstGeom prst="roundRect">
            <a:avLst/>
          </a:prstGeom>
          <a:solidFill>
            <a:schemeClr val="accent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solidFill>
                  <a:schemeClr val="tx1"/>
                </a:solidFill>
                <a:cs typeface="Cordia New"/>
              </a:rPr>
              <a:t>Algorithm</a:t>
            </a:r>
            <a:endParaRPr lang="en-US" err="1"/>
          </a:p>
        </p:txBody>
      </p:sp>
      <p:pic>
        <p:nvPicPr>
          <p:cNvPr id="6" name="Picture 2" descr="A picture containing text, dog, mammal, wild dog&#10;&#10;Description automatically generated">
            <a:extLst>
              <a:ext uri="{FF2B5EF4-FFF2-40B4-BE49-F238E27FC236}">
                <a16:creationId xmlns:a16="http://schemas.microsoft.com/office/drawing/2014/main" id="{91541E9B-EDA5-64FC-0FAB-102C147E8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0"/>
          <a:stretch/>
        </p:blipFill>
        <p:spPr bwMode="auto">
          <a:xfrm>
            <a:off x="6912709" y="2611184"/>
            <a:ext cx="4299774" cy="26476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1D459-3AD7-73AD-3E19-9C0ACF6A6C7F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31967D9-2DB3-BD40-9F48-F2AB49246C1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950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th-TH" err="1">
                <a:cs typeface="Angsana New"/>
              </a:rPr>
              <a:t>Brief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History</a:t>
            </a:r>
            <a:r>
              <a:rPr lang="th-TH">
                <a:cs typeface="Angsana New"/>
              </a:rPr>
              <a:t> of ROS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15A683E-9046-5C60-44BE-1DD7B061D80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187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30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System Requirement for </a:t>
            </a:r>
            <a:r>
              <a:rPr lang="en-US" sz="4000"/>
              <a:t>ROS</a:t>
            </a:r>
            <a:endParaRPr lang="en-US" sz="4000"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8CC0F-E34E-4894-86CB-57ACA2275425}"/>
              </a:ext>
            </a:extLst>
          </p:cNvPr>
          <p:cNvSpPr txBox="1"/>
          <p:nvPr/>
        </p:nvSpPr>
        <p:spPr>
          <a:xfrm>
            <a:off x="981857" y="2299712"/>
            <a:ext cx="7663452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Graphic Card for simulator</a:t>
            </a:r>
            <a:endParaRPr lang="th-TH" sz="2400">
              <a:cs typeface="Cordia New" panose="020B0304020202020204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&gt;1.6 GHz, Dual-core (Intel i5 processor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or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better</a:t>
            </a:r>
            <a:r>
              <a:rPr lang="en-US" sz="2400"/>
              <a:t>)</a:t>
            </a:r>
            <a:endParaRPr lang="th-TH" sz="2400">
              <a:cs typeface="Cordia New" panose="020B0304020202020204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4 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Operating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Ubuntu, Fedora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***Windows 10,11 (some bug still exists in old distro)</a:t>
            </a:r>
            <a:endParaRPr lang="en-US" sz="2400">
              <a:cs typeface="Calibri"/>
            </a:endParaRPr>
          </a:p>
        </p:txBody>
      </p:sp>
      <p:pic>
        <p:nvPicPr>
          <p:cNvPr id="21506" name="Picture 2" descr="Lenovo ThinkPad X1 Carbon (6th Gen) | Premium Ultrabook for Productive  Professionals | Lenovo Thailand">
            <a:extLst>
              <a:ext uri="{FF2B5EF4-FFF2-40B4-BE49-F238E27FC236}">
                <a16:creationId xmlns:a16="http://schemas.microsoft.com/office/drawing/2014/main" id="{9242B576-302B-4A57-BED6-286FCBD88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73" y="926038"/>
            <a:ext cx="3507063" cy="249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Raspberry Pi - Wikipedia">
            <a:extLst>
              <a:ext uri="{FF2B5EF4-FFF2-40B4-BE49-F238E27FC236}">
                <a16:creationId xmlns:a16="http://schemas.microsoft.com/office/drawing/2014/main" id="{D68827B1-7666-47C1-93F4-1E65BE00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27" y="3865920"/>
            <a:ext cx="1321973" cy="7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ผลิตภัณฑ์ Intel® NUC">
            <a:extLst>
              <a:ext uri="{FF2B5EF4-FFF2-40B4-BE49-F238E27FC236}">
                <a16:creationId xmlns:a16="http://schemas.microsoft.com/office/drawing/2014/main" id="{D66B8AA3-71DC-459C-BC80-954034AD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917" y="3344206"/>
            <a:ext cx="1854313" cy="103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Getting Started with ROS on Jetson Nano – Stereolabs">
            <a:extLst>
              <a:ext uri="{FF2B5EF4-FFF2-40B4-BE49-F238E27FC236}">
                <a16:creationId xmlns:a16="http://schemas.microsoft.com/office/drawing/2014/main" id="{5ECDE2CC-A23D-447F-9BB4-A4CB405C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60" y="4593738"/>
            <a:ext cx="2511835" cy="151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B7802-B7EE-253D-C4B1-11C8691F7C12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Getting to know ROS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BE5A7C2-DCA1-DA48-B76B-7D5C73859FC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653452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/>
              <a:t>Introduction to ROS2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CC32E-273D-4250-9A6C-927E7786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20D1F1C-5F5F-9985-271C-4733CE566AF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561940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32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Issues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from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using</a:t>
            </a:r>
            <a:r>
              <a:rPr lang="th-TH" sz="4000">
                <a:cs typeface="Angsana New"/>
              </a:rPr>
              <a:t> </a:t>
            </a:r>
            <a:r>
              <a:rPr lang="en-US" sz="4000"/>
              <a:t>ROS (1)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9970BF-93CA-4EB0-B1AA-56F07AA18043}"/>
              </a:ext>
            </a:extLst>
          </p:cNvPr>
          <p:cNvSpPr/>
          <p:nvPr/>
        </p:nvSpPr>
        <p:spPr>
          <a:xfrm>
            <a:off x="812800" y="2325929"/>
            <a:ext cx="4876800" cy="146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ROS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was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designed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support</a:t>
            </a:r>
            <a:r>
              <a:rPr lang="th-TH" sz="2400">
                <a:cs typeface="Cordia New"/>
              </a:rPr>
              <a:t> a </a:t>
            </a:r>
            <a:r>
              <a:rPr lang="th-TH" sz="2400" err="1">
                <a:cs typeface="Cordia New"/>
              </a:rPr>
              <a:t>system</a:t>
            </a:r>
            <a:r>
              <a:rPr lang="th-TH" sz="2400">
                <a:cs typeface="Cordia New"/>
              </a:rPr>
              <a:t> of </a:t>
            </a:r>
            <a:r>
              <a:rPr lang="th-TH" sz="2400" err="1">
                <a:cs typeface="Cordia New"/>
              </a:rPr>
              <a:t>multiple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robots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due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its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used</a:t>
            </a:r>
            <a:r>
              <a:rPr lang="th-TH" sz="2400">
                <a:cs typeface="Cordia New"/>
              </a:rPr>
              <a:t> of a </a:t>
            </a:r>
            <a:r>
              <a:rPr lang="th-TH" sz="2400" err="1">
                <a:cs typeface="Cordia New"/>
              </a:rPr>
              <a:t>single</a:t>
            </a:r>
            <a:r>
              <a:rPr lang="th-TH" sz="2400">
                <a:cs typeface="Cordia New"/>
              </a:rPr>
              <a:t> </a:t>
            </a:r>
            <a:r>
              <a:rPr lang="en-US" sz="2400"/>
              <a:t>master node.</a:t>
            </a:r>
            <a:endParaRPr lang="th-TH" sz="2400">
              <a:cs typeface="Cordia New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B7AA2D-3D37-40D6-9269-7FC18B1BCF56}"/>
              </a:ext>
            </a:extLst>
          </p:cNvPr>
          <p:cNvSpPr/>
          <p:nvPr/>
        </p:nvSpPr>
        <p:spPr>
          <a:xfrm>
            <a:off x="812799" y="3972439"/>
            <a:ext cx="4876800" cy="146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>
                <a:cs typeface="Cordia New"/>
              </a:rPr>
              <a:t>The </a:t>
            </a:r>
            <a:r>
              <a:rPr lang="th-TH" sz="2800" err="1">
                <a:cs typeface="Cordia New"/>
              </a:rPr>
              <a:t>paradigm</a:t>
            </a:r>
            <a:r>
              <a:rPr lang="th-TH" sz="2800">
                <a:cs typeface="Cordia New"/>
              </a:rPr>
              <a:t> of </a:t>
            </a:r>
            <a:r>
              <a:rPr lang="th-TH" sz="2800" err="1">
                <a:cs typeface="Cordia New"/>
              </a:rPr>
              <a:t>communication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was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not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design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to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support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realtime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operation</a:t>
            </a:r>
            <a:r>
              <a:rPr lang="th-TH" sz="2800">
                <a:cs typeface="Cordia New"/>
              </a:rPr>
              <a:t>.</a:t>
            </a:r>
            <a:endParaRPr lang="en-US" sz="2800">
              <a:cs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2D2ADB-A972-4F6C-9CEA-989CCB16A6D9}"/>
              </a:ext>
            </a:extLst>
          </p:cNvPr>
          <p:cNvSpPr/>
          <p:nvPr/>
        </p:nvSpPr>
        <p:spPr>
          <a:xfrm>
            <a:off x="6346476" y="2337303"/>
            <a:ext cx="4586517" cy="146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 err="1">
                <a:ea typeface="+mn-lt"/>
                <a:cs typeface="Cordia New"/>
              </a:rPr>
              <a:t>ROs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was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designed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so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that</a:t>
            </a:r>
            <a:r>
              <a:rPr lang="th-TH" sz="2400">
                <a:ea typeface="+mn-lt"/>
                <a:cs typeface="Cordia New"/>
              </a:rPr>
              <a:t> </a:t>
            </a:r>
            <a:r>
              <a:rPr lang="th-TH" sz="2400" err="1">
                <a:ea typeface="+mn-lt"/>
                <a:cs typeface="Cordia New"/>
              </a:rPr>
              <a:t>the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resources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should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be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local</a:t>
            </a:r>
            <a:r>
              <a:rPr lang="th-TH" sz="2400">
                <a:ea typeface="+mn-lt"/>
                <a:cs typeface="Cordia New"/>
              </a:rPr>
              <a:t> (</a:t>
            </a:r>
            <a:r>
              <a:rPr lang="th-TH" sz="2400" err="1">
                <a:ea typeface="+mn-lt"/>
                <a:cs typeface="Cordia New"/>
              </a:rPr>
              <a:t>contains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within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the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computer</a:t>
            </a:r>
            <a:r>
              <a:rPr lang="th-TH" sz="2400">
                <a:ea typeface="+mn-lt"/>
                <a:cs typeface="Cordia New"/>
              </a:rPr>
              <a:t>) </a:t>
            </a:r>
            <a:r>
              <a:rPr lang="th-TH" sz="2400" err="1">
                <a:ea typeface="+mn-lt"/>
                <a:cs typeface="Cordia New"/>
              </a:rPr>
              <a:t>for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ea typeface="+mn-lt"/>
                <a:cs typeface="Cordia New"/>
              </a:rPr>
              <a:t>optimal</a:t>
            </a:r>
            <a:r>
              <a:rPr lang="th-TH" sz="2400">
                <a:ea typeface="+mn-lt"/>
                <a:cs typeface="Cordia New"/>
              </a:rPr>
              <a:t> </a:t>
            </a:r>
            <a:r>
              <a:rPr lang="th-TH" sz="2400" err="1">
                <a:cs typeface="Cordia New"/>
              </a:rPr>
              <a:t>performance</a:t>
            </a:r>
            <a:endParaRPr lang="en-US" sz="2400">
              <a:cs typeface="Cordia New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23D251-3A70-4828-A6E2-E52298C692FA}"/>
              </a:ext>
            </a:extLst>
          </p:cNvPr>
          <p:cNvSpPr/>
          <p:nvPr/>
        </p:nvSpPr>
        <p:spPr>
          <a:xfrm>
            <a:off x="6324703" y="3972439"/>
            <a:ext cx="4586517" cy="146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>
                <a:cs typeface="Cordia New"/>
              </a:rPr>
              <a:t>ROS </a:t>
            </a:r>
            <a:r>
              <a:rPr lang="th-TH" sz="2400" err="1">
                <a:cs typeface="Cordia New"/>
              </a:rPr>
              <a:t>was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essentially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centralized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system</a:t>
            </a:r>
            <a:r>
              <a:rPr lang="th-TH" sz="2400">
                <a:cs typeface="Cordia New"/>
              </a:rPr>
              <a:t>, </a:t>
            </a:r>
            <a:r>
              <a:rPr lang="th-TH" sz="2400" err="1">
                <a:cs typeface="Cordia New"/>
              </a:rPr>
              <a:t>which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designed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support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fleet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management</a:t>
            </a:r>
            <a:r>
              <a:rPr lang="th-TH" sz="2400">
                <a:cs typeface="Cordia New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962C2-97A3-7EC7-650D-D06D358953E8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ROS2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AB4215E-6462-D256-65A7-B706EDA8EB6A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2631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33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/>
              <a:t>ROS</a:t>
            </a:r>
            <a:r>
              <a:rPr lang="th-TH" sz="4000"/>
              <a:t> </a:t>
            </a:r>
            <a:r>
              <a:rPr lang="en-US" sz="4000"/>
              <a:t>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23D251-3A70-4828-A6E2-E52298C692FA}"/>
              </a:ext>
            </a:extLst>
          </p:cNvPr>
          <p:cNvSpPr/>
          <p:nvPr/>
        </p:nvSpPr>
        <p:spPr>
          <a:xfrm>
            <a:off x="4992914" y="1294091"/>
            <a:ext cx="5563555" cy="115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cs typeface="Cordia New"/>
              </a:rPr>
              <a:t>Utilize</a:t>
            </a:r>
            <a:r>
              <a:rPr lang="th-TH" sz="2800">
                <a:cs typeface="Cordia New"/>
              </a:rPr>
              <a:t> </a:t>
            </a:r>
            <a:r>
              <a:rPr lang="en-US" sz="2800"/>
              <a:t>Data Distribution System </a:t>
            </a:r>
            <a:r>
              <a:rPr lang="th-TH" sz="2800" err="1">
                <a:cs typeface="Cordia New"/>
              </a:rPr>
              <a:t>instead</a:t>
            </a:r>
            <a:r>
              <a:rPr lang="th-TH" sz="2800">
                <a:cs typeface="Cordia New"/>
              </a:rPr>
              <a:t> of  </a:t>
            </a:r>
            <a:r>
              <a:rPr lang="en-US" sz="2800"/>
              <a:t>TCPROS</a:t>
            </a:r>
          </a:p>
        </p:txBody>
      </p:sp>
      <p:pic>
        <p:nvPicPr>
          <p:cNvPr id="29698" name="Picture 2" descr="ROS 2 · GitHub">
            <a:extLst>
              <a:ext uri="{FF2B5EF4-FFF2-40B4-BE49-F238E27FC236}">
                <a16:creationId xmlns:a16="http://schemas.microsoft.com/office/drawing/2014/main" id="{A93EC073-11BF-4E05-A60F-060CF2AF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37" y="2462203"/>
            <a:ext cx="2831353" cy="283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D93FE2-2341-41FF-98DC-FE4D85B467EF}"/>
              </a:ext>
            </a:extLst>
          </p:cNvPr>
          <p:cNvSpPr/>
          <p:nvPr/>
        </p:nvSpPr>
        <p:spPr>
          <a:xfrm>
            <a:off x="4992913" y="3108686"/>
            <a:ext cx="5563555" cy="115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800" err="1">
                <a:cs typeface="Cordia New"/>
              </a:rPr>
              <a:t>Support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multiple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operating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system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such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as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linux</a:t>
            </a:r>
            <a:r>
              <a:rPr lang="en-US" sz="2800"/>
              <a:t>, Windows, and OSX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B57C2E-AD5E-4533-822E-B5A1FE6FAE63}"/>
              </a:ext>
            </a:extLst>
          </p:cNvPr>
          <p:cNvSpPr/>
          <p:nvPr/>
        </p:nvSpPr>
        <p:spPr>
          <a:xfrm>
            <a:off x="4992912" y="4677445"/>
            <a:ext cx="5563555" cy="115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/>
              <a:t>Launch files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can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be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writen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using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Python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script</a:t>
            </a:r>
            <a:r>
              <a:rPr lang="th-TH" sz="2800">
                <a:cs typeface="Cordia New"/>
              </a:rPr>
              <a:t> !!!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9B29F-1134-6FE1-30A9-0F655F8A31B7}"/>
              </a:ext>
            </a:extLst>
          </p:cNvPr>
          <p:cNvSpPr txBox="1"/>
          <p:nvPr/>
        </p:nvSpPr>
        <p:spPr>
          <a:xfrm>
            <a:off x="5515757" y="651887"/>
            <a:ext cx="42630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Some of many benefits of ROS2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A8140-0EB7-FA1A-5B7C-A9F227CB0DC9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ROS2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3F80591-75E1-C520-C845-FBE3FE0851C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01168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34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ADB3A-431E-0615-AF92-8487AF3F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ROS2 Distro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77E56-CD12-1422-F1DB-DF9FD0208FE8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ROS2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E376FFA-E8AF-D34E-9364-8D5EB56FA3A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DAD1E-2EDF-7C19-CB90-9B0B9863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07" y="563602"/>
            <a:ext cx="6243163" cy="54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79159-36B5-494A-97E2-560A1688743C}"/>
              </a:ext>
            </a:extLst>
          </p:cNvPr>
          <p:cNvSpPr/>
          <p:nvPr/>
        </p:nvSpPr>
        <p:spPr>
          <a:xfrm>
            <a:off x="825500" y="1511300"/>
            <a:ext cx="10645588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C535-23DD-4E2D-8D31-2944C0F9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35</a:t>
            </a:fld>
            <a:endParaRPr lang="en-US"/>
          </a:p>
        </p:txBody>
      </p: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05E91A28-20C3-434E-AF6D-C6CD1B256F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A2FCE-239E-41AD-BF19-9EDB25D8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4940620"/>
            <a:ext cx="10058400" cy="779417"/>
          </a:xfrm>
        </p:spPr>
        <p:txBody>
          <a:bodyPr>
            <a:normAutofit/>
          </a:bodyPr>
          <a:lstStyle/>
          <a:p>
            <a:pPr algn="ctr"/>
            <a:r>
              <a:rPr lang="th-TH" sz="4000" err="1">
                <a:cs typeface="Angsana New"/>
              </a:rPr>
              <a:t>Let's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use</a:t>
            </a:r>
            <a:r>
              <a:rPr lang="th-TH" sz="4000">
                <a:cs typeface="Angsana New"/>
              </a:rPr>
              <a:t> ROS2 !!!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55433-45D9-418C-AFCA-E235E8F588DB}"/>
              </a:ext>
            </a:extLst>
          </p:cNvPr>
          <p:cNvSpPr txBox="1"/>
          <p:nvPr/>
        </p:nvSpPr>
        <p:spPr>
          <a:xfrm>
            <a:off x="8639735" y="1688709"/>
            <a:ext cx="287745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/>
              <a:t>ROS 2 : </a:t>
            </a:r>
            <a:r>
              <a:rPr lang="en-US"/>
              <a:t>Humble </a:t>
            </a:r>
          </a:p>
          <a:p>
            <a:r>
              <a:rPr lang="en-US" sz="1800"/>
              <a:t>(Ubuntu </a:t>
            </a:r>
            <a:r>
              <a:rPr lang="en-US"/>
              <a:t>22.04</a:t>
            </a:r>
            <a:r>
              <a:rPr lang="en-US" sz="1800"/>
              <a:t>)</a:t>
            </a:r>
            <a:endParaRPr lang="en-US">
              <a:cs typeface="Calibri"/>
            </a:endParaRPr>
          </a:p>
        </p:txBody>
      </p:sp>
      <p:pic>
        <p:nvPicPr>
          <p:cNvPr id="2" name="Picture 2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6ACC2FE2-FF9D-D627-377E-2C3BC42B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884589"/>
            <a:ext cx="4181475" cy="3983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C1D7D-225E-2415-EA0F-242E9E1B79D5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ROS2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6A76858-FB90-A469-270D-ED4521F86E2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30971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th-TH" err="1">
                <a:cs typeface="Angsana New"/>
              </a:rPr>
              <a:t>Navigating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Linux</a:t>
            </a:r>
            <a:r>
              <a:rPr lang="th-TH">
                <a:cs typeface="Angsana New"/>
              </a:rPr>
              <a:t> Terminal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EACA9CB-0498-0F58-DC14-27B622E04B4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185167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Linux: File System &amp; Path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D44F-78C5-4EE6-8479-7177820B28BB}"/>
              </a:ext>
            </a:extLst>
          </p:cNvPr>
          <p:cNvSpPr txBox="1"/>
          <p:nvPr/>
        </p:nvSpPr>
        <p:spPr>
          <a:xfrm>
            <a:off x="1275907" y="2101192"/>
            <a:ext cx="912273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"Directory"          : where one can keep</a:t>
            </a:r>
            <a:r>
              <a:rPr lang="en-US">
                <a:cs typeface="Calibri"/>
              </a:rPr>
              <a:t> their files or other sub-directories. </a:t>
            </a:r>
            <a:endParaRPr lang="en-US">
              <a:cs typeface="Cordia New"/>
            </a:endParaRPr>
          </a:p>
          <a:p>
            <a:endParaRPr lang="en-US"/>
          </a:p>
          <a:p>
            <a:r>
              <a:rPr lang="en-US"/>
              <a:t>"File"                     :</a:t>
            </a:r>
            <a:r>
              <a:rPr lang="en-US">
                <a:cs typeface="Calibri"/>
              </a:rPr>
              <a:t> a content that requires an extension. (.jpg, .</a:t>
            </a:r>
            <a:r>
              <a:rPr lang="en-US" err="1">
                <a:cs typeface="Calibri"/>
              </a:rPr>
              <a:t>py</a:t>
            </a:r>
            <a:r>
              <a:rPr lang="en-US">
                <a:cs typeface="Calibri"/>
              </a:rPr>
              <a:t>, .</a:t>
            </a:r>
            <a:r>
              <a:rPr lang="en-US" err="1">
                <a:cs typeface="Calibri"/>
              </a:rPr>
              <a:t>cpp</a:t>
            </a:r>
            <a:r>
              <a:rPr lang="en-US">
                <a:cs typeface="Calibri"/>
              </a:rPr>
              <a:t>)</a:t>
            </a:r>
            <a:endParaRPr lang="en-US">
              <a:cs typeface="Cordia New"/>
            </a:endParaRPr>
          </a:p>
          <a:p>
            <a:endParaRPr lang="en-US"/>
          </a:p>
          <a:p>
            <a:r>
              <a:rPr lang="en-US"/>
              <a:t>"Data file"            : contains data that can be read or written by an editor or other programs.</a:t>
            </a:r>
            <a:endParaRPr lang="th-TH">
              <a:cs typeface="Cordia New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"Executable file" :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can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be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executed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perform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certain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task</a:t>
            </a:r>
            <a:r>
              <a:rPr lang="th-TH">
                <a:cs typeface="Cordia New"/>
              </a:rPr>
              <a:t>(s)</a:t>
            </a:r>
            <a:endParaRPr lang="en-US">
              <a:cs typeface="Cordia New"/>
            </a:endParaRPr>
          </a:p>
          <a:p>
            <a:endParaRPr lang="en-US"/>
          </a:p>
          <a:p>
            <a:r>
              <a:rPr lang="en-US"/>
              <a:t>"Path"                   : describe the location of a directory or file </a:t>
            </a:r>
            <a:endParaRPr lang="en-US">
              <a:cs typeface="Calibri"/>
            </a:endParaRPr>
          </a:p>
        </p:txBody>
      </p:sp>
      <p:pic>
        <p:nvPicPr>
          <p:cNvPr id="1026" name="Picture 2" descr="14.04 - How can I run an executable file named &quot;c2p.i696&quot; - Ask Ubuntu">
            <a:extLst>
              <a:ext uri="{FF2B5EF4-FFF2-40B4-BE49-F238E27FC236}">
                <a16:creationId xmlns:a16="http://schemas.microsoft.com/office/drawing/2014/main" id="{A9714A59-7712-151B-4B39-04ED835A9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t="20143" r="3500" b="54651"/>
          <a:stretch/>
        </p:blipFill>
        <p:spPr bwMode="auto">
          <a:xfrm>
            <a:off x="2624471" y="5003703"/>
            <a:ext cx="6423732" cy="8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82917-619D-961A-6783-DEA1ED2D0F10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499E2AF-DE78-6FA5-4F38-4F9DC501454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43452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Common questions one should ask themselves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D44F-78C5-4EE6-8479-7177820B28BB}"/>
              </a:ext>
            </a:extLst>
          </p:cNvPr>
          <p:cNvSpPr txBox="1"/>
          <p:nvPr/>
        </p:nvSpPr>
        <p:spPr>
          <a:xfrm>
            <a:off x="1428307" y="2472667"/>
            <a:ext cx="9122735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Which files does our system need ?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How can we make sure that the system will use the correct files regardless of the computer it was installed on ?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th-TH" sz="2400" err="1">
                <a:cs typeface="Cordia New"/>
              </a:rPr>
              <a:t>What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should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system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behave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when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the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required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file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does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exist</a:t>
            </a:r>
            <a:r>
              <a:rPr lang="th-TH" sz="2400">
                <a:cs typeface="Cordia New"/>
              </a:rPr>
              <a:t>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91C15-1542-E69F-09AF-A07C01982F25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755CDEDA-A5A7-B030-183C-93C5ECBB4253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07152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Ubuntu : Terminal &amp; Command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B262-80FD-75EB-4938-DF4EB493D389}"/>
              </a:ext>
            </a:extLst>
          </p:cNvPr>
          <p:cNvSpPr txBox="1"/>
          <p:nvPr/>
        </p:nvSpPr>
        <p:spPr>
          <a:xfrm>
            <a:off x="1097279" y="1969547"/>
            <a:ext cx="38468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One </a:t>
            </a:r>
            <a:r>
              <a:rPr lang="th-TH" sz="2400" err="1">
                <a:cs typeface="Cordia New"/>
              </a:rPr>
              <a:t>can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execute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command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in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terminal</a:t>
            </a:r>
            <a:r>
              <a:rPr lang="th-TH" sz="2400">
                <a:cs typeface="Cordia New"/>
              </a:rPr>
              <a:t>.</a:t>
            </a:r>
          </a:p>
          <a:p>
            <a:endParaRPr lang="en-US" sz="2400"/>
          </a:p>
        </p:txBody>
      </p:sp>
      <p:pic>
        <p:nvPicPr>
          <p:cNvPr id="2050" name="Picture 2" descr="El Terminal de Linux se puede mejorar con estas alternativas">
            <a:extLst>
              <a:ext uri="{FF2B5EF4-FFF2-40B4-BE49-F238E27FC236}">
                <a16:creationId xmlns:a16="http://schemas.microsoft.com/office/drawing/2014/main" id="{D3C5F828-3C3A-0549-C4ED-CD5D128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63" y="1792005"/>
            <a:ext cx="6566551" cy="43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4CAE4-260B-056E-58BF-B3E837277DD5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359153D-C5B2-FFF4-CFFE-4299D78853D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463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FA4-8101-4FAC-833C-6220FC20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Before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becoming</a:t>
            </a:r>
            <a:r>
              <a:rPr lang="th-TH" sz="4000">
                <a:cs typeface="Angsana New"/>
              </a:rPr>
              <a:t> </a:t>
            </a:r>
            <a:r>
              <a:rPr lang="en-US" sz="4000"/>
              <a:t>ROS (Stanford University)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07D3D-295C-48FF-9A65-CCA33F62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0" y="5737084"/>
            <a:ext cx="5317533" cy="59224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Founders: Keenan Wyrobek </a:t>
            </a:r>
            <a:r>
              <a:rPr lang="th-TH">
                <a:cs typeface="Cordia New"/>
              </a:rPr>
              <a:t>และ </a:t>
            </a:r>
            <a:r>
              <a:rPr lang="en-US"/>
              <a:t>Eric Berger (2006) </a:t>
            </a:r>
            <a:endParaRPr lang="en-US" sz="18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C9ED60-09FA-4BEE-A9F4-80C7A4CEB587}"/>
              </a:ext>
            </a:extLst>
          </p:cNvPr>
          <p:cNvSpPr/>
          <p:nvPr/>
        </p:nvSpPr>
        <p:spPr>
          <a:xfrm>
            <a:off x="1117600" y="2678354"/>
            <a:ext cx="4978400" cy="1103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 err="1">
                <a:cs typeface="Cordia New"/>
              </a:rPr>
              <a:t>Developers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takes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too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much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time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developing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basic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structure</a:t>
            </a:r>
            <a:r>
              <a:rPr lang="th-TH" sz="2400">
                <a:cs typeface="Cordia New"/>
              </a:rPr>
              <a:t> of </a:t>
            </a:r>
            <a:r>
              <a:rPr lang="th-TH" sz="2400" err="1">
                <a:cs typeface="Cordia New"/>
              </a:rPr>
              <a:t>their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robotics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software</a:t>
            </a:r>
            <a:r>
              <a:rPr lang="th-TH" sz="2400">
                <a:cs typeface="Cordia New"/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D2FD59-EC2F-476E-B546-8A150CEF61AF}"/>
              </a:ext>
            </a:extLst>
          </p:cNvPr>
          <p:cNvSpPr/>
          <p:nvPr/>
        </p:nvSpPr>
        <p:spPr>
          <a:xfrm>
            <a:off x="1098550" y="4295362"/>
            <a:ext cx="4978400" cy="1103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2400" err="1">
                <a:cs typeface="Cordia New"/>
              </a:rPr>
              <a:t>Developers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have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little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time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working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on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new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cutting</a:t>
            </a:r>
            <a:r>
              <a:rPr lang="th-TH" sz="2400">
                <a:cs typeface="Cordia New"/>
              </a:rPr>
              <a:t>-</a:t>
            </a:r>
            <a:r>
              <a:rPr lang="th-TH" sz="2400" err="1">
                <a:cs typeface="Cordia New"/>
              </a:rPr>
              <a:t>edge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software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for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their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robots</a:t>
            </a:r>
            <a:r>
              <a:rPr lang="th-TH" sz="2400">
                <a:cs typeface="Cordia New"/>
              </a:rPr>
              <a:t>.</a:t>
            </a:r>
          </a:p>
        </p:txBody>
      </p:sp>
      <p:pic>
        <p:nvPicPr>
          <p:cNvPr id="28674" name="Picture 2" descr="PR1 - ROBOTS: Your Guide to the World of Robotics">
            <a:extLst>
              <a:ext uri="{FF2B5EF4-FFF2-40B4-BE49-F238E27FC236}">
                <a16:creationId xmlns:a16="http://schemas.microsoft.com/office/drawing/2014/main" id="{C61CD79B-F2C0-4513-9463-6ADA2E8D9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7354" r="3907" b="6932"/>
          <a:stretch/>
        </p:blipFill>
        <p:spPr bwMode="auto">
          <a:xfrm>
            <a:off x="6861415" y="2542762"/>
            <a:ext cx="4289623" cy="30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B6A58B-5C1B-4E18-960F-6BAF1DEE4EBA}"/>
              </a:ext>
            </a:extLst>
          </p:cNvPr>
          <p:cNvSpPr txBox="1"/>
          <p:nvPr/>
        </p:nvSpPr>
        <p:spPr>
          <a:xfrm>
            <a:off x="6537564" y="2093301"/>
            <a:ext cx="4945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https://www.youtube.com/watch?v=9J9kxb_7dUg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8707831-1FDB-1DC1-7B0C-275868B1FC6F}"/>
              </a:ext>
            </a:extLst>
          </p:cNvPr>
          <p:cNvSpPr txBox="1">
            <a:spLocks/>
          </p:cNvSpPr>
          <p:nvPr/>
        </p:nvSpPr>
        <p:spPr>
          <a:xfrm>
            <a:off x="860665" y="2012809"/>
            <a:ext cx="5593758" cy="59224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Calibri"/>
              </a:rPr>
              <a:t>Two majors common problem in robotics community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BA53152-36BD-70B3-410E-1767B9DCA19A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Brief History of ROS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4A339E7-CF4E-1BE0-3249-95215E01B8F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81682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: Common Command </a:t>
            </a:r>
            <a:endParaRPr lang="th-TH" dirty="0">
              <a:cs typeface="Angsana New"/>
            </a:endParaRP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dirty="0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D14AF-67C9-48D7-A744-11904003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63" y="2617368"/>
            <a:ext cx="4243528" cy="237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FD44F-78C5-4EE6-8479-7177820B28BB}"/>
              </a:ext>
            </a:extLst>
          </p:cNvPr>
          <p:cNvSpPr txBox="1"/>
          <p:nvPr/>
        </p:nvSpPr>
        <p:spPr>
          <a:xfrm>
            <a:off x="7603938" y="2125114"/>
            <a:ext cx="386715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dirty="0" err="1">
                <a:cs typeface="Cordia New"/>
              </a:rPr>
              <a:t>List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all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installed</a:t>
            </a:r>
            <a:r>
              <a:rPr lang="th-TH" dirty="0">
                <a:cs typeface="Cordia New"/>
              </a:rPr>
              <a:t> ROS </a:t>
            </a:r>
            <a:r>
              <a:rPr lang="th-TH" dirty="0" err="1">
                <a:cs typeface="Cordia New"/>
              </a:rPr>
              <a:t>package</a:t>
            </a:r>
          </a:p>
          <a:p>
            <a:r>
              <a:rPr lang="en-US" dirty="0"/>
              <a:t>&gt;&gt; apt list </a:t>
            </a:r>
            <a:r>
              <a:rPr lang="en-US" dirty="0" err="1"/>
              <a:t>ros</a:t>
            </a:r>
            <a:r>
              <a:rPr lang="en-US" dirty="0"/>
              <a:t>-humble* --installed</a:t>
            </a:r>
            <a:br>
              <a:rPr lang="en-US"/>
            </a:br>
            <a:endParaRPr lang="th-TH"/>
          </a:p>
          <a:p>
            <a:r>
              <a:rPr lang="th-TH" dirty="0" err="1">
                <a:cs typeface="Cordia New"/>
              </a:rPr>
              <a:t>Install</a:t>
            </a:r>
            <a:r>
              <a:rPr lang="th-TH" dirty="0">
                <a:cs typeface="Cordia New"/>
              </a:rPr>
              <a:t> a ROS </a:t>
            </a:r>
            <a:r>
              <a:rPr lang="th-TH" dirty="0" err="1">
                <a:cs typeface="Cordia New"/>
              </a:rPr>
              <a:t>package</a:t>
            </a:r>
            <a:endParaRPr lang="en-US" err="1"/>
          </a:p>
          <a:p>
            <a:r>
              <a:rPr lang="en-US" dirty="0"/>
              <a:t>&gt;&gt; </a:t>
            </a:r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ros</a:t>
            </a:r>
            <a:r>
              <a:rPr lang="en-US" dirty="0"/>
              <a:t>-humble-[PACKAGE]</a:t>
            </a:r>
            <a:br>
              <a:rPr lang="th-TH"/>
            </a:br>
            <a:endParaRPr lang="en-US">
              <a:cs typeface="Calibri"/>
            </a:endParaRPr>
          </a:p>
          <a:p>
            <a:r>
              <a:rPr lang="th-TH" dirty="0" err="1">
                <a:cs typeface="Cordia New"/>
              </a:rPr>
              <a:t>Open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file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explorer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from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the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current</a:t>
            </a:r>
            <a:r>
              <a:rPr lang="th-TH" dirty="0">
                <a:cs typeface="Cordia New"/>
              </a:rPr>
              <a:t>  </a:t>
            </a:r>
            <a:r>
              <a:rPr lang="th-TH" dirty="0" err="1">
                <a:cs typeface="Cordia New"/>
              </a:rPr>
              <a:t>working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direcrtory</a:t>
            </a:r>
            <a:endParaRPr lang="en-US" err="1">
              <a:cs typeface="Cordia New"/>
            </a:endParaRPr>
          </a:p>
          <a:p>
            <a:r>
              <a:rPr lang="en-US" dirty="0"/>
              <a:t>&gt;&gt; nautilus . </a:t>
            </a:r>
            <a:endParaRPr lang="en-US">
              <a:cs typeface="Cordia New"/>
            </a:endParaRPr>
          </a:p>
          <a:p>
            <a:endParaRPr lang="en-US"/>
          </a:p>
          <a:p>
            <a:r>
              <a:rPr lang="en-US" dirty="0">
                <a:cs typeface="Calibri"/>
              </a:rPr>
              <a:t>Modify </a:t>
            </a:r>
            <a:r>
              <a:rPr lang="en-US" dirty="0" err="1">
                <a:cs typeface="Calibri"/>
              </a:rPr>
              <a:t>bashrc</a:t>
            </a:r>
            <a:endParaRPr lang="en-US" err="1"/>
          </a:p>
          <a:p>
            <a:r>
              <a:rPr lang="en-US" dirty="0"/>
              <a:t>&gt;&gt; code ~/.</a:t>
            </a:r>
            <a:r>
              <a:rPr lang="en-US" dirty="0" err="1"/>
              <a:t>bashrc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5FDFE-CF78-048C-F0A1-50140231255E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8765C4B-F6C3-AE15-1A75-E5C1E2573B0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660816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21914F-8F92-37FB-4267-C4B5952C62CA}"/>
              </a:ext>
            </a:extLst>
          </p:cNvPr>
          <p:cNvSpPr/>
          <p:nvPr/>
        </p:nvSpPr>
        <p:spPr>
          <a:xfrm>
            <a:off x="1123949" y="2562224"/>
            <a:ext cx="6667500" cy="285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Bash Programming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3FFA4-2905-C68E-CA31-D783A7B3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969" y="1869129"/>
            <a:ext cx="3029060" cy="436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EEC63A-F8C5-408F-15CD-3BAE9BE9F0AE}"/>
              </a:ext>
            </a:extLst>
          </p:cNvPr>
          <p:cNvSpPr txBox="1"/>
          <p:nvPr/>
        </p:nvSpPr>
        <p:spPr>
          <a:xfrm>
            <a:off x="1183535" y="1841869"/>
            <a:ext cx="6195902" cy="39512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ourier New"/>
                <a:cs typeface="Courier New"/>
              </a:rPr>
              <a:t>&gt;&gt; cd </a:t>
            </a:r>
          </a:p>
          <a:p>
            <a:r>
              <a:rPr lang="en-US">
                <a:latin typeface="Courier New"/>
                <a:cs typeface="Courier New"/>
              </a:rPr>
              <a:t>&gt;&gt; code </a:t>
            </a:r>
            <a:r>
              <a:rPr lang="en-US" err="1">
                <a:latin typeface="Courier New"/>
                <a:cs typeface="Courier New"/>
              </a:rPr>
              <a:t>my_script.bash</a:t>
            </a:r>
            <a:endParaRPr lang="en-US" err="1"/>
          </a:p>
          <a:p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if [ -d "$1" ];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then</a:t>
            </a:r>
            <a:endParaRPr lang="th-TH">
              <a:latin typeface="Courier New"/>
              <a:cs typeface="Cordia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   cd $1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else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   echo "The directory $1 does not exist."</a:t>
            </a:r>
            <a:endParaRPr lang="th-TH">
              <a:latin typeface="Courier New"/>
              <a:cs typeface="Cordia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   echo "Creating directory $1"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   </a:t>
            </a:r>
            <a:r>
              <a:rPr lang="en-US" err="1">
                <a:latin typeface="Courier New"/>
                <a:ea typeface="+mn-lt"/>
                <a:cs typeface="+mn-lt"/>
              </a:rPr>
              <a:t>mkdir</a:t>
            </a:r>
            <a:r>
              <a:rPr lang="en-US">
                <a:latin typeface="Courier New"/>
                <a:ea typeface="+mn-lt"/>
                <a:cs typeface="+mn-lt"/>
              </a:rPr>
              <a:t> -p $1/</a:t>
            </a:r>
            <a:r>
              <a:rPr lang="en-US" err="1">
                <a:latin typeface="Courier New"/>
                <a:ea typeface="+mn-lt"/>
                <a:cs typeface="+mn-lt"/>
              </a:rPr>
              <a:t>src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   cd $1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ea typeface="+mn-lt"/>
                <a:cs typeface="+mn-lt"/>
              </a:rPr>
              <a:t>fi</a:t>
            </a:r>
            <a:endParaRPr lang="en-US">
              <a:latin typeface="Courier New"/>
              <a:cs typeface="Courier New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/>
                <a:cs typeface="Courier New"/>
              </a:rPr>
              <a:t>&gt;&gt; source </a:t>
            </a:r>
            <a:r>
              <a:rPr lang="en-US" err="1">
                <a:latin typeface="Courier New"/>
                <a:cs typeface="Courier New"/>
              </a:rPr>
              <a:t>my_script.bash</a:t>
            </a:r>
            <a:endParaRPr lang="en-US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5D83A-5A1D-2736-B8E9-6B3E3B3B7BF9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5A53080-AB35-D824-DC95-74848B65EB8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9640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78EC-4299-4DEB-97C2-435CA394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</a:t>
            </a:r>
            <a:r>
              <a:rPr lang="en-US" err="1"/>
              <a:t>bashrc</a:t>
            </a:r>
          </a:p>
        </p:txBody>
      </p:sp>
      <p:pic>
        <p:nvPicPr>
          <p:cNvPr id="24" name="Google Shape;67;p15">
            <a:extLst>
              <a:ext uri="{FF2B5EF4-FFF2-40B4-BE49-F238E27FC236}">
                <a16:creationId xmlns:a16="http://schemas.microsoft.com/office/drawing/2014/main" id="{72FF546C-FCF4-46DA-8CEC-97549F82E4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D7219D-8258-4277-864E-1F212BF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D44F-78C5-4EE6-8479-7177820B28BB}"/>
              </a:ext>
            </a:extLst>
          </p:cNvPr>
          <p:cNvSpPr txBox="1"/>
          <p:nvPr/>
        </p:nvSpPr>
        <p:spPr>
          <a:xfrm>
            <a:off x="3291064" y="3335161"/>
            <a:ext cx="5057421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echo Please enter new terminal name :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read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terminal_name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TITLE=“\[\e]0;$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terminal_name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\a\]”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PS1=$PS1${TITLE}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0CFEF-5F77-4887-9813-13DE276C5729}"/>
              </a:ext>
            </a:extLst>
          </p:cNvPr>
          <p:cNvSpPr txBox="1"/>
          <p:nvPr/>
        </p:nvSpPr>
        <p:spPr>
          <a:xfrm>
            <a:off x="979581" y="2093406"/>
            <a:ext cx="102328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.</a:t>
            </a:r>
            <a:r>
              <a:rPr lang="th-TH" sz="2400" err="1">
                <a:cs typeface="Cordia New"/>
              </a:rPr>
              <a:t>bashrc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is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hidden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bash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script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in</a:t>
            </a:r>
            <a:r>
              <a:rPr lang="th-TH" sz="2400">
                <a:cs typeface="Cordia New"/>
              </a:rPr>
              <a:t> Home </a:t>
            </a:r>
            <a:r>
              <a:rPr lang="th-TH" sz="2400" err="1">
                <a:cs typeface="Cordia New"/>
              </a:rPr>
              <a:t>directory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will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called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automatically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when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opening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new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terminal</a:t>
            </a:r>
            <a:r>
              <a:rPr lang="th-TH" sz="2400">
                <a:cs typeface="Cordia New"/>
              </a:rPr>
              <a:t>.</a:t>
            </a:r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985FB-9E3A-9931-AC9B-03E723479142}"/>
              </a:ext>
            </a:extLst>
          </p:cNvPr>
          <p:cNvSpPr txBox="1"/>
          <p:nvPr/>
        </p:nvSpPr>
        <p:spPr>
          <a:xfrm>
            <a:off x="1097280" y="4341520"/>
            <a:ext cx="102328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BA2FB-41D4-9259-C61D-5D5432AA2C1D}"/>
              </a:ext>
            </a:extLst>
          </p:cNvPr>
          <p:cNvSpPr txBox="1"/>
          <p:nvPr/>
        </p:nvSpPr>
        <p:spPr>
          <a:xfrm>
            <a:off x="1922075" y="4857201"/>
            <a:ext cx="24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 cd 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 code .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23DC3-8368-939F-BCC4-7D4BF87DBBB7}"/>
              </a:ext>
            </a:extLst>
          </p:cNvPr>
          <p:cNvSpPr txBox="1"/>
          <p:nvPr/>
        </p:nvSpPr>
        <p:spPr>
          <a:xfrm>
            <a:off x="7093043" y="5030394"/>
            <a:ext cx="317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 code ~/.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B5874-3AAB-CCD7-EC18-55B7AF9ECC4F}"/>
              </a:ext>
            </a:extLst>
          </p:cNvPr>
          <p:cNvCxnSpPr/>
          <p:nvPr/>
        </p:nvCxnSpPr>
        <p:spPr>
          <a:xfrm>
            <a:off x="5818003" y="4526960"/>
            <a:ext cx="0" cy="131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CC36ED-3CD9-8029-BAF7-01570E6BA94F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Navigating Linux Terminal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ED975A0-E2CD-11DC-FFF0-280F2473E82A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128787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th-TH" err="1">
                <a:cs typeface="Angsana New"/>
              </a:rPr>
              <a:t>Using</a:t>
            </a:r>
            <a:r>
              <a:rPr lang="th-TH">
                <a:cs typeface="Angsana New"/>
              </a:rPr>
              <a:t> ROS2 </a:t>
            </a:r>
            <a:r>
              <a:rPr lang="th-TH" err="1">
                <a:cs typeface="Angsana New"/>
              </a:rPr>
              <a:t>in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terminal</a:t>
            </a:r>
            <a:endParaRPr lang="en-US" err="1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53977-C22A-4E14-E360-C20535DF5373}"/>
              </a:ext>
            </a:extLst>
          </p:cNvPr>
          <p:cNvSpPr txBox="1"/>
          <p:nvPr/>
        </p:nvSpPr>
        <p:spPr>
          <a:xfrm>
            <a:off x="7157875" y="10974"/>
            <a:ext cx="4355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Robotics Programming with ROS2 by </a:t>
            </a:r>
            <a:r>
              <a:rPr lang="en-US" sz="1200" dirty="0" err="1"/>
              <a:t>CoXsys</a:t>
            </a:r>
            <a:r>
              <a:rPr lang="en-US" sz="1200" dirty="0"/>
              <a:t> Robotics only </a:t>
            </a:r>
          </a:p>
        </p:txBody>
      </p:sp>
    </p:spTree>
    <p:extLst>
      <p:ext uri="{BB962C8B-B14F-4D97-AF65-F5344CB8AC3E}">
        <p14:creationId xmlns:p14="http://schemas.microsoft.com/office/powerpoint/2010/main" val="77152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</a:t>
            </a:r>
            <a:r>
              <a:rPr lang="th-TH" err="1">
                <a:cs typeface="Angsana New"/>
              </a:rPr>
              <a:t>Nodes</a:t>
            </a:r>
            <a:r>
              <a:rPr lang="th-TH">
                <a:cs typeface="Angsana New"/>
              </a:rPr>
              <a:t> and </a:t>
            </a:r>
            <a:r>
              <a:rPr lang="th-TH" err="1">
                <a:cs typeface="Angsana New"/>
              </a:rPr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44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BBFF2-2705-4135-9160-966ED435187A}"/>
              </a:ext>
            </a:extLst>
          </p:cNvPr>
          <p:cNvSpPr/>
          <p:nvPr/>
        </p:nvSpPr>
        <p:spPr>
          <a:xfrm>
            <a:off x="1039482" y="261082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NODE</a:t>
            </a: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BC1543-B7E5-4A2E-81DD-4CB10CE2C676}"/>
              </a:ext>
            </a:extLst>
          </p:cNvPr>
          <p:cNvSpPr/>
          <p:nvPr/>
        </p:nvSpPr>
        <p:spPr>
          <a:xfrm>
            <a:off x="1039482" y="4209101"/>
            <a:ext cx="1762124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043C1-0F38-4903-ADAD-775FF658B1F2}"/>
              </a:ext>
            </a:extLst>
          </p:cNvPr>
          <p:cNvSpPr txBox="1"/>
          <p:nvPr/>
        </p:nvSpPr>
        <p:spPr>
          <a:xfrm>
            <a:off x="4227586" y="2844514"/>
            <a:ext cx="1762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process</a:t>
            </a:r>
            <a:endParaRPr lang="en-US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80C8-1538-4C2B-AC19-26B8170A3095}"/>
              </a:ext>
            </a:extLst>
          </p:cNvPr>
          <p:cNvSpPr txBox="1"/>
          <p:nvPr/>
        </p:nvSpPr>
        <p:spPr>
          <a:xfrm>
            <a:off x="4141860" y="4259911"/>
            <a:ext cx="21050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Communication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Channel</a:t>
            </a:r>
            <a:endParaRPr lang="en-US" sz="20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2278380" y="5393118"/>
            <a:ext cx="77704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Node can have a publisher that publish</a:t>
            </a:r>
            <a:r>
              <a:rPr lang="en-US">
                <a:cs typeface="Calibri"/>
              </a:rPr>
              <a:t> a message to a topic. </a:t>
            </a:r>
            <a:endParaRPr lang="en-US">
              <a:cs typeface="Cordia New"/>
            </a:endParaRPr>
          </a:p>
          <a:p>
            <a:r>
              <a:rPr lang="en-US">
                <a:cs typeface="Calibri"/>
              </a:rPr>
              <a:t>Node can also have a subscription that subscribe a message from </a:t>
            </a:r>
            <a:r>
              <a:rPr lang="th-TH">
                <a:cs typeface="Cordia New"/>
              </a:rPr>
              <a:t>a </a:t>
            </a:r>
            <a:r>
              <a:rPr lang="th-TH" err="1">
                <a:cs typeface="Cordia New"/>
              </a:rPr>
              <a:t>topic</a:t>
            </a:r>
            <a:r>
              <a:rPr lang="th-TH">
                <a:cs typeface="Cordia New"/>
              </a:rPr>
              <a:t>.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3AB5FE0-00EF-42D4-9592-E58896F3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87" y="2054542"/>
            <a:ext cx="5578920" cy="31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7230877-02E8-E648-400E-E58842501C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99CD63D-8219-3995-33D1-8E23B3BAF981}"/>
              </a:ext>
            </a:extLst>
          </p:cNvPr>
          <p:cNvSpPr/>
          <p:nvPr/>
        </p:nvSpPr>
        <p:spPr>
          <a:xfrm>
            <a:off x="3124200" y="29432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215E-BC04-9B44-7633-21EDDB54CA20}"/>
              </a:ext>
            </a:extLst>
          </p:cNvPr>
          <p:cNvSpPr/>
          <p:nvPr/>
        </p:nvSpPr>
        <p:spPr>
          <a:xfrm>
            <a:off x="3124199" y="43910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6F8AA-4584-14EB-4A31-24BB512F0BF2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22F2B05-4FAC-500D-BB71-7378799522D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213390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</a:t>
            </a:r>
            <a:r>
              <a:rPr lang="th-TH" err="1">
                <a:cs typeface="Angsana New"/>
              </a:rPr>
              <a:t>Nodes</a:t>
            </a:r>
            <a:r>
              <a:rPr lang="th-TH">
                <a:cs typeface="Angsana New"/>
              </a:rPr>
              <a:t> and </a:t>
            </a:r>
            <a:r>
              <a:rPr lang="th-TH" err="1">
                <a:cs typeface="Angsana New"/>
              </a:rPr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45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BBFF2-2705-4135-9160-966ED435187A}"/>
              </a:ext>
            </a:extLst>
          </p:cNvPr>
          <p:cNvSpPr/>
          <p:nvPr/>
        </p:nvSpPr>
        <p:spPr>
          <a:xfrm>
            <a:off x="1039482" y="261082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NODE</a:t>
            </a: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BC1543-B7E5-4A2E-81DD-4CB10CE2C676}"/>
              </a:ext>
            </a:extLst>
          </p:cNvPr>
          <p:cNvSpPr/>
          <p:nvPr/>
        </p:nvSpPr>
        <p:spPr>
          <a:xfrm>
            <a:off x="1039482" y="4209101"/>
            <a:ext cx="1762124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043C1-0F38-4903-ADAD-775FF658B1F2}"/>
              </a:ext>
            </a:extLst>
          </p:cNvPr>
          <p:cNvSpPr txBox="1"/>
          <p:nvPr/>
        </p:nvSpPr>
        <p:spPr>
          <a:xfrm>
            <a:off x="4227586" y="2844514"/>
            <a:ext cx="1762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process</a:t>
            </a:r>
            <a:endParaRPr lang="en-US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80C8-1538-4C2B-AC19-26B8170A3095}"/>
              </a:ext>
            </a:extLst>
          </p:cNvPr>
          <p:cNvSpPr txBox="1"/>
          <p:nvPr/>
        </p:nvSpPr>
        <p:spPr>
          <a:xfrm>
            <a:off x="4141860" y="4259911"/>
            <a:ext cx="21050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Communication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Channel</a:t>
            </a:r>
            <a:endParaRPr lang="en-US" sz="20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2278380" y="5393118"/>
            <a:ext cx="777049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Q1.) Can a node have both a publisher and a subscription to the same topic ?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3AB5FE0-00EF-42D4-9592-E58896F3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87" y="2054542"/>
            <a:ext cx="5578920" cy="31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7230877-02E8-E648-400E-E58842501C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99CD63D-8219-3995-33D1-8E23B3BAF981}"/>
              </a:ext>
            </a:extLst>
          </p:cNvPr>
          <p:cNvSpPr/>
          <p:nvPr/>
        </p:nvSpPr>
        <p:spPr>
          <a:xfrm>
            <a:off x="3124200" y="29432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215E-BC04-9B44-7633-21EDDB54CA20}"/>
              </a:ext>
            </a:extLst>
          </p:cNvPr>
          <p:cNvSpPr/>
          <p:nvPr/>
        </p:nvSpPr>
        <p:spPr>
          <a:xfrm>
            <a:off x="3124199" y="43910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E1F8B-F075-599D-E6AF-DAA4363D8DBE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Using ROS2 in Terminal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A43C044-2C52-5F33-CBAC-CFFBCE2D904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87489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</a:t>
            </a:r>
            <a:r>
              <a:rPr lang="th-TH" err="1">
                <a:cs typeface="Angsana New"/>
              </a:rPr>
              <a:t>Nodes</a:t>
            </a:r>
            <a:r>
              <a:rPr lang="th-TH">
                <a:cs typeface="Angsana New"/>
              </a:rPr>
              <a:t> and </a:t>
            </a:r>
            <a:r>
              <a:rPr lang="th-TH" err="1">
                <a:cs typeface="Angsana New"/>
              </a:rPr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46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BBFF2-2705-4135-9160-966ED435187A}"/>
              </a:ext>
            </a:extLst>
          </p:cNvPr>
          <p:cNvSpPr/>
          <p:nvPr/>
        </p:nvSpPr>
        <p:spPr>
          <a:xfrm>
            <a:off x="1039482" y="261082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NODE</a:t>
            </a: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BC1543-B7E5-4A2E-81DD-4CB10CE2C676}"/>
              </a:ext>
            </a:extLst>
          </p:cNvPr>
          <p:cNvSpPr/>
          <p:nvPr/>
        </p:nvSpPr>
        <p:spPr>
          <a:xfrm>
            <a:off x="1039482" y="4209101"/>
            <a:ext cx="1762124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043C1-0F38-4903-ADAD-775FF658B1F2}"/>
              </a:ext>
            </a:extLst>
          </p:cNvPr>
          <p:cNvSpPr txBox="1"/>
          <p:nvPr/>
        </p:nvSpPr>
        <p:spPr>
          <a:xfrm>
            <a:off x="4227586" y="2844514"/>
            <a:ext cx="1762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process</a:t>
            </a:r>
            <a:endParaRPr lang="en-US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F80C8-1538-4C2B-AC19-26B8170A3095}"/>
              </a:ext>
            </a:extLst>
          </p:cNvPr>
          <p:cNvSpPr txBox="1"/>
          <p:nvPr/>
        </p:nvSpPr>
        <p:spPr>
          <a:xfrm>
            <a:off x="4141860" y="4259911"/>
            <a:ext cx="21050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Communication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Channel</a:t>
            </a:r>
            <a:endParaRPr lang="en-US" sz="20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2211705" y="5488368"/>
            <a:ext cx="777049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Q2.) Should a node have both a publisher and a subscription to the same topic ?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3AB5FE0-00EF-42D4-9592-E58896F3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87" y="2054542"/>
            <a:ext cx="5578920" cy="31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7230877-02E8-E648-400E-E58842501C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99CD63D-8219-3995-33D1-8E23B3BAF981}"/>
              </a:ext>
            </a:extLst>
          </p:cNvPr>
          <p:cNvSpPr/>
          <p:nvPr/>
        </p:nvSpPr>
        <p:spPr>
          <a:xfrm>
            <a:off x="3124200" y="29432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215E-BC04-9B44-7633-21EDDB54CA20}"/>
              </a:ext>
            </a:extLst>
          </p:cNvPr>
          <p:cNvSpPr/>
          <p:nvPr/>
        </p:nvSpPr>
        <p:spPr>
          <a:xfrm>
            <a:off x="3124199" y="4391025"/>
            <a:ext cx="933450" cy="2667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5F7DF-AD51-D765-D42B-E7779A2405B0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69C22E1-5404-63CC-03AE-869834D1475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939956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ea typeface="+mj-lt"/>
                <a:cs typeface="+mj-lt"/>
              </a:rPr>
              <a:t>The </a:t>
            </a:r>
            <a:r>
              <a:rPr lang="th-TH" err="1">
                <a:ea typeface="+mj-lt"/>
                <a:cs typeface="+mj-lt"/>
              </a:rPr>
              <a:t>concept</a:t>
            </a:r>
            <a:r>
              <a:rPr lang="th-TH">
                <a:ea typeface="+mj-lt"/>
                <a:cs typeface="+mj-lt"/>
              </a:rPr>
              <a:t> of </a:t>
            </a:r>
            <a:r>
              <a:rPr lang="th-TH" err="1">
                <a:ea typeface="+mj-lt"/>
                <a:cs typeface="+mj-lt"/>
              </a:rPr>
              <a:t>Nodes</a:t>
            </a:r>
            <a:r>
              <a:rPr lang="th-TH">
                <a:ea typeface="+mj-lt"/>
                <a:cs typeface="+mj-lt"/>
              </a:rPr>
              <a:t> and </a:t>
            </a:r>
            <a:r>
              <a:rPr lang="th-TH" err="1">
                <a:ea typeface="+mj-lt"/>
                <a:cs typeface="+mj-lt"/>
              </a:rPr>
              <a:t>Topics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23246-9AF0-4758-9A22-4205D91E43C1}"/>
              </a:ext>
            </a:extLst>
          </p:cNvPr>
          <p:cNvSpPr/>
          <p:nvPr/>
        </p:nvSpPr>
        <p:spPr>
          <a:xfrm>
            <a:off x="2019300" y="322897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A084E-953B-4424-8E8C-C939DE19E5C7}"/>
              </a:ext>
            </a:extLst>
          </p:cNvPr>
          <p:cNvSpPr/>
          <p:nvPr/>
        </p:nvSpPr>
        <p:spPr>
          <a:xfrm>
            <a:off x="4733924" y="44958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</a:t>
            </a:r>
            <a:r>
              <a:rPr lang="en-US" err="1">
                <a:solidFill>
                  <a:schemeClr val="tx1"/>
                </a:solidFill>
              </a:rPr>
              <a:t>cmd_vel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38D0-0DA2-4C68-95F6-4D0686BCB595}"/>
              </a:ext>
            </a:extLst>
          </p:cNvPr>
          <p:cNvSpPr/>
          <p:nvPr/>
        </p:nvSpPr>
        <p:spPr>
          <a:xfrm>
            <a:off x="4733923" y="23622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/turtle1/pose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1D0867-2A63-4AA0-AAC4-F5A1D3362516}"/>
              </a:ext>
            </a:extLst>
          </p:cNvPr>
          <p:cNvCxnSpPr>
            <a:stCxn id="5" idx="7"/>
            <a:endCxn id="7" idx="1"/>
          </p:cNvCxnSpPr>
          <p:nvPr/>
        </p:nvCxnSpPr>
        <p:spPr>
          <a:xfrm flipV="1">
            <a:off x="3523368" y="2674621"/>
            <a:ext cx="1210555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D28EC-835F-4C70-AB26-3C241561CD94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3523368" y="4017593"/>
            <a:ext cx="1210556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35C27-A3B1-4068-8675-5F205A97B521}"/>
              </a:ext>
            </a:extLst>
          </p:cNvPr>
          <p:cNvSpPr txBox="1"/>
          <p:nvPr/>
        </p:nvSpPr>
        <p:spPr>
          <a:xfrm>
            <a:off x="3086100" y="45225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57766-EA2D-4AE0-A8A3-45BB20E1257D}"/>
              </a:ext>
            </a:extLst>
          </p:cNvPr>
          <p:cNvSpPr txBox="1"/>
          <p:nvPr/>
        </p:nvSpPr>
        <p:spPr>
          <a:xfrm>
            <a:off x="3214687" y="25329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12B69-1723-4A43-9355-752F643A1954}"/>
              </a:ext>
            </a:extLst>
          </p:cNvPr>
          <p:cNvSpPr txBox="1"/>
          <p:nvPr/>
        </p:nvSpPr>
        <p:spPr>
          <a:xfrm>
            <a:off x="914399" y="5377861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ros2 run </a:t>
            </a:r>
            <a:r>
              <a:rPr lang="en-US" err="1"/>
              <a:t>turtlesim</a:t>
            </a:r>
            <a:r>
              <a:rPr lang="en-US"/>
              <a:t> </a:t>
            </a:r>
            <a:r>
              <a:rPr lang="en-US" err="1"/>
              <a:t>turtlesim_node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3F601-3185-45BA-B5B2-4FBE2C66445E}"/>
              </a:ext>
            </a:extLst>
          </p:cNvPr>
          <p:cNvSpPr txBox="1"/>
          <p:nvPr/>
        </p:nvSpPr>
        <p:spPr>
          <a:xfrm>
            <a:off x="7930443" y="2113835"/>
            <a:ext cx="380911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ros2 run [</a:t>
            </a:r>
            <a:r>
              <a:rPr lang="en-US" err="1"/>
              <a:t>package_name</a:t>
            </a:r>
            <a:r>
              <a:rPr lang="en-US"/>
              <a:t>] [executable]</a:t>
            </a:r>
            <a:br>
              <a:rPr lang="en-US"/>
            </a:br>
            <a:r>
              <a:rPr lang="en-US"/>
              <a:t>ros2 node list</a:t>
            </a:r>
          </a:p>
          <a:p>
            <a:r>
              <a:rPr lang="en-US"/>
              <a:t>ros2 node info [</a:t>
            </a:r>
            <a:r>
              <a:rPr lang="en-US" err="1"/>
              <a:t>node_name</a:t>
            </a:r>
            <a:r>
              <a:rPr lang="en-US"/>
              <a:t>] --verbose</a:t>
            </a:r>
            <a:br>
              <a:rPr lang="en-US"/>
            </a:br>
            <a:r>
              <a:rPr lang="en-US"/>
              <a:t>ros2 topic 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125A77-1782-44B7-9B86-B647C9D2713D}"/>
              </a:ext>
            </a:extLst>
          </p:cNvPr>
          <p:cNvSpPr/>
          <p:nvPr/>
        </p:nvSpPr>
        <p:spPr>
          <a:xfrm>
            <a:off x="3214687" y="3364280"/>
            <a:ext cx="433388" cy="1913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BC9AE7-5BB9-434B-9D9D-ED05EFF4820E}"/>
              </a:ext>
            </a:extLst>
          </p:cNvPr>
          <p:cNvSpPr/>
          <p:nvPr/>
        </p:nvSpPr>
        <p:spPr>
          <a:xfrm>
            <a:off x="3214687" y="3881085"/>
            <a:ext cx="433388" cy="1913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n-US"/>
          </a:p>
        </p:txBody>
      </p:sp>
      <p:pic>
        <p:nvPicPr>
          <p:cNvPr id="15" name="Google Shape;67;p15">
            <a:extLst>
              <a:ext uri="{FF2B5EF4-FFF2-40B4-BE49-F238E27FC236}">
                <a16:creationId xmlns:a16="http://schemas.microsoft.com/office/drawing/2014/main" id="{FB28267B-6B3D-D49F-717D-5BFEDB0279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5A110-3B11-CF68-DD47-C6BAC3CEC46D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4256C3A0-DD25-D7E4-17F1-51F528DF76A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999721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ea typeface="+mj-lt"/>
                <a:cs typeface="+mj-lt"/>
              </a:rPr>
              <a:t>The </a:t>
            </a:r>
            <a:r>
              <a:rPr lang="th-TH" err="1">
                <a:ea typeface="+mj-lt"/>
                <a:cs typeface="+mj-lt"/>
              </a:rPr>
              <a:t>concept</a:t>
            </a:r>
            <a:r>
              <a:rPr lang="th-TH">
                <a:ea typeface="+mj-lt"/>
                <a:cs typeface="+mj-lt"/>
              </a:rPr>
              <a:t> of </a:t>
            </a:r>
            <a:r>
              <a:rPr lang="th-TH" err="1">
                <a:ea typeface="+mj-lt"/>
                <a:cs typeface="+mj-lt"/>
              </a:rPr>
              <a:t>Nodes</a:t>
            </a:r>
            <a:r>
              <a:rPr lang="th-TH">
                <a:ea typeface="+mj-lt"/>
                <a:cs typeface="+mj-lt"/>
              </a:rPr>
              <a:t> and </a:t>
            </a:r>
            <a:r>
              <a:rPr lang="th-TH" err="1">
                <a:ea typeface="+mj-lt"/>
                <a:cs typeface="+mj-lt"/>
              </a:rPr>
              <a:t>Topics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23246-9AF0-4758-9A22-4205D91E43C1}"/>
              </a:ext>
            </a:extLst>
          </p:cNvPr>
          <p:cNvSpPr/>
          <p:nvPr/>
        </p:nvSpPr>
        <p:spPr>
          <a:xfrm>
            <a:off x="2019300" y="322897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A084E-953B-4424-8E8C-C939DE19E5C7}"/>
              </a:ext>
            </a:extLst>
          </p:cNvPr>
          <p:cNvSpPr/>
          <p:nvPr/>
        </p:nvSpPr>
        <p:spPr>
          <a:xfrm>
            <a:off x="4733924" y="44958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</a:t>
            </a:r>
            <a:r>
              <a:rPr lang="en-US" err="1">
                <a:solidFill>
                  <a:schemeClr val="tx1"/>
                </a:solidFill>
              </a:rPr>
              <a:t>cmd_vel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38D0-0DA2-4C68-95F6-4D0686BCB595}"/>
              </a:ext>
            </a:extLst>
          </p:cNvPr>
          <p:cNvSpPr/>
          <p:nvPr/>
        </p:nvSpPr>
        <p:spPr>
          <a:xfrm>
            <a:off x="4733923" y="23622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/turtle1/pose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1D0867-2A63-4AA0-AAC4-F5A1D3362516}"/>
              </a:ext>
            </a:extLst>
          </p:cNvPr>
          <p:cNvCxnSpPr>
            <a:stCxn id="5" idx="7"/>
            <a:endCxn id="7" idx="1"/>
          </p:cNvCxnSpPr>
          <p:nvPr/>
        </p:nvCxnSpPr>
        <p:spPr>
          <a:xfrm flipV="1">
            <a:off x="3523368" y="2674621"/>
            <a:ext cx="1210555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D28EC-835F-4C70-AB26-3C241561CD94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3523368" y="4017593"/>
            <a:ext cx="1210556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35C27-A3B1-4068-8675-5F205A97B521}"/>
              </a:ext>
            </a:extLst>
          </p:cNvPr>
          <p:cNvSpPr txBox="1"/>
          <p:nvPr/>
        </p:nvSpPr>
        <p:spPr>
          <a:xfrm>
            <a:off x="3086100" y="45225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57766-EA2D-4AE0-A8A3-45BB20E1257D}"/>
              </a:ext>
            </a:extLst>
          </p:cNvPr>
          <p:cNvSpPr txBox="1"/>
          <p:nvPr/>
        </p:nvSpPr>
        <p:spPr>
          <a:xfrm>
            <a:off x="3214687" y="25329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29E98A-343E-4362-B291-DE89862DAA1A}"/>
              </a:ext>
            </a:extLst>
          </p:cNvPr>
          <p:cNvSpPr/>
          <p:nvPr/>
        </p:nvSpPr>
        <p:spPr>
          <a:xfrm>
            <a:off x="7886700" y="322897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teleop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E22A8A-CD5D-4B4A-9A8B-E66871E8EDCC}"/>
              </a:ext>
            </a:extLst>
          </p:cNvPr>
          <p:cNvCxnSpPr>
            <a:cxnSpLocks/>
            <a:stCxn id="11" idx="3"/>
            <a:endCxn id="6" idx="3"/>
          </p:cNvCxnSpPr>
          <p:nvPr/>
        </p:nvCxnSpPr>
        <p:spPr>
          <a:xfrm flipH="1">
            <a:off x="6972299" y="4017593"/>
            <a:ext cx="1172458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78639F-9FEB-4060-A9E2-2F1C247F1F7F}"/>
              </a:ext>
            </a:extLst>
          </p:cNvPr>
          <p:cNvSpPr txBox="1"/>
          <p:nvPr/>
        </p:nvSpPr>
        <p:spPr>
          <a:xfrm>
            <a:off x="7486648" y="449580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42A79-096C-402E-803C-123D5C3A67CD}"/>
              </a:ext>
            </a:extLst>
          </p:cNvPr>
          <p:cNvSpPr txBox="1"/>
          <p:nvPr/>
        </p:nvSpPr>
        <p:spPr>
          <a:xfrm>
            <a:off x="914399" y="5377861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ros2 run </a:t>
            </a:r>
            <a:r>
              <a:rPr lang="en-US" err="1"/>
              <a:t>turtlesim</a:t>
            </a:r>
            <a:r>
              <a:rPr lang="en-US"/>
              <a:t> </a:t>
            </a:r>
            <a:r>
              <a:rPr lang="en-US" err="1"/>
              <a:t>turtlesim_node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E0B32-B1F0-4D1D-AC9E-484EBB9A2E31}"/>
              </a:ext>
            </a:extLst>
          </p:cNvPr>
          <p:cNvSpPr txBox="1"/>
          <p:nvPr/>
        </p:nvSpPr>
        <p:spPr>
          <a:xfrm>
            <a:off x="7534715" y="5412174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ros2 run </a:t>
            </a:r>
            <a:r>
              <a:rPr lang="en-US" err="1"/>
              <a:t>turtlesim</a:t>
            </a:r>
            <a:r>
              <a:rPr lang="en-US"/>
              <a:t> </a:t>
            </a:r>
            <a:r>
              <a:rPr lang="en-US" err="1"/>
              <a:t>turtle_teleop_key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7ECC3F-FB9C-47A7-BAED-86EFA62E36FA}"/>
              </a:ext>
            </a:extLst>
          </p:cNvPr>
          <p:cNvSpPr txBox="1"/>
          <p:nvPr/>
        </p:nvSpPr>
        <p:spPr>
          <a:xfrm>
            <a:off x="7930443" y="2113835"/>
            <a:ext cx="380911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ros2 run [</a:t>
            </a:r>
            <a:r>
              <a:rPr lang="en-US" err="1"/>
              <a:t>package_name</a:t>
            </a:r>
            <a:r>
              <a:rPr lang="en-US"/>
              <a:t>] [executable]</a:t>
            </a:r>
            <a:br>
              <a:rPr lang="en-US"/>
            </a:br>
            <a:r>
              <a:rPr lang="en-US"/>
              <a:t>ros2 node list</a:t>
            </a:r>
            <a:br>
              <a:rPr lang="en-US"/>
            </a:br>
            <a:r>
              <a:rPr lang="en-US"/>
              <a:t>ros2 topic list</a:t>
            </a:r>
          </a:p>
        </p:txBody>
      </p:sp>
      <p:pic>
        <p:nvPicPr>
          <p:cNvPr id="14" name="Google Shape;67;p15">
            <a:extLst>
              <a:ext uri="{FF2B5EF4-FFF2-40B4-BE49-F238E27FC236}">
                <a16:creationId xmlns:a16="http://schemas.microsoft.com/office/drawing/2014/main" id="{F6819B67-A089-B9B1-596A-36CA2EA2DF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FBABDF-A3DC-F862-65B4-A88ADD71DDF2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4302380D-4D5E-BAEE-405C-11424D0738E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037306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ea typeface="+mj-lt"/>
                <a:cs typeface="+mj-lt"/>
              </a:rPr>
              <a:t>The </a:t>
            </a:r>
            <a:r>
              <a:rPr lang="th-TH" err="1">
                <a:ea typeface="+mj-lt"/>
                <a:cs typeface="+mj-lt"/>
              </a:rPr>
              <a:t>concept</a:t>
            </a:r>
            <a:r>
              <a:rPr lang="th-TH">
                <a:ea typeface="+mj-lt"/>
                <a:cs typeface="+mj-lt"/>
              </a:rPr>
              <a:t> of </a:t>
            </a:r>
            <a:r>
              <a:rPr lang="th-TH" err="1">
                <a:ea typeface="+mj-lt"/>
                <a:cs typeface="+mj-lt"/>
              </a:rPr>
              <a:t>Nodes</a:t>
            </a:r>
            <a:r>
              <a:rPr lang="th-TH">
                <a:ea typeface="+mj-lt"/>
                <a:cs typeface="+mj-lt"/>
              </a:rPr>
              <a:t> and </a:t>
            </a:r>
            <a:r>
              <a:rPr lang="th-TH" err="1">
                <a:ea typeface="+mj-lt"/>
                <a:cs typeface="+mj-lt"/>
              </a:rPr>
              <a:t>Topics</a:t>
            </a:r>
            <a:r>
              <a:rPr lang="th-TH">
                <a:ea typeface="+mj-lt"/>
                <a:cs typeface="+mj-lt"/>
              </a:rPr>
              <a:t> 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49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23246-9AF0-4758-9A22-4205D91E43C1}"/>
              </a:ext>
            </a:extLst>
          </p:cNvPr>
          <p:cNvSpPr/>
          <p:nvPr/>
        </p:nvSpPr>
        <p:spPr>
          <a:xfrm>
            <a:off x="2019300" y="322897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A084E-953B-4424-8E8C-C939DE19E5C7}"/>
              </a:ext>
            </a:extLst>
          </p:cNvPr>
          <p:cNvSpPr/>
          <p:nvPr/>
        </p:nvSpPr>
        <p:spPr>
          <a:xfrm>
            <a:off x="4733924" y="44958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</a:t>
            </a:r>
            <a:r>
              <a:rPr lang="en-US" err="1">
                <a:solidFill>
                  <a:schemeClr val="tx1"/>
                </a:solidFill>
              </a:rPr>
              <a:t>cmd_vel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38D0-0DA2-4C68-95F6-4D0686BCB595}"/>
              </a:ext>
            </a:extLst>
          </p:cNvPr>
          <p:cNvSpPr/>
          <p:nvPr/>
        </p:nvSpPr>
        <p:spPr>
          <a:xfrm>
            <a:off x="4733923" y="23622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/turtle1/pose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1D0867-2A63-4AA0-AAC4-F5A1D3362516}"/>
              </a:ext>
            </a:extLst>
          </p:cNvPr>
          <p:cNvCxnSpPr>
            <a:stCxn id="5" idx="7"/>
            <a:endCxn id="7" idx="1"/>
          </p:cNvCxnSpPr>
          <p:nvPr/>
        </p:nvCxnSpPr>
        <p:spPr>
          <a:xfrm flipV="1">
            <a:off x="3523368" y="2674621"/>
            <a:ext cx="1210555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D28EC-835F-4C70-AB26-3C241561CD94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3523368" y="4017593"/>
            <a:ext cx="1210556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35C27-A3B1-4068-8675-5F205A97B521}"/>
              </a:ext>
            </a:extLst>
          </p:cNvPr>
          <p:cNvSpPr txBox="1"/>
          <p:nvPr/>
        </p:nvSpPr>
        <p:spPr>
          <a:xfrm>
            <a:off x="3086100" y="45225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57766-EA2D-4AE0-A8A3-45BB20E1257D}"/>
              </a:ext>
            </a:extLst>
          </p:cNvPr>
          <p:cNvSpPr txBox="1"/>
          <p:nvPr/>
        </p:nvSpPr>
        <p:spPr>
          <a:xfrm>
            <a:off x="3214687" y="253298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29E98A-343E-4362-B291-DE89862DAA1A}"/>
              </a:ext>
            </a:extLst>
          </p:cNvPr>
          <p:cNvSpPr/>
          <p:nvPr/>
        </p:nvSpPr>
        <p:spPr>
          <a:xfrm>
            <a:off x="7886700" y="3228974"/>
            <a:ext cx="30956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turtlesim_controller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E22A8A-CD5D-4B4A-9A8B-E66871E8EDCC}"/>
              </a:ext>
            </a:extLst>
          </p:cNvPr>
          <p:cNvCxnSpPr>
            <a:cxnSpLocks/>
            <a:stCxn id="11" idx="3"/>
            <a:endCxn id="6" idx="3"/>
          </p:cNvCxnSpPr>
          <p:nvPr/>
        </p:nvCxnSpPr>
        <p:spPr>
          <a:xfrm flipH="1">
            <a:off x="6972299" y="4017593"/>
            <a:ext cx="1367745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78639F-9FEB-4060-A9E2-2F1C247F1F7F}"/>
              </a:ext>
            </a:extLst>
          </p:cNvPr>
          <p:cNvSpPr txBox="1"/>
          <p:nvPr/>
        </p:nvSpPr>
        <p:spPr>
          <a:xfrm>
            <a:off x="7486648" y="449580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8CB8E-8086-438C-833A-3077108F92C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972298" y="2674621"/>
            <a:ext cx="1367746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7C0B6-1E6B-4320-89B3-CEEA2294819B}"/>
              </a:ext>
            </a:extLst>
          </p:cNvPr>
          <p:cNvSpPr txBox="1"/>
          <p:nvPr/>
        </p:nvSpPr>
        <p:spPr>
          <a:xfrm>
            <a:off x="7486648" y="2521471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subscribe</a:t>
            </a:r>
          </a:p>
        </p:txBody>
      </p:sp>
      <p:pic>
        <p:nvPicPr>
          <p:cNvPr id="14" name="Google Shape;67;p15">
            <a:extLst>
              <a:ext uri="{FF2B5EF4-FFF2-40B4-BE49-F238E27FC236}">
                <a16:creationId xmlns:a16="http://schemas.microsoft.com/office/drawing/2014/main" id="{8D52EAEA-E00A-8C95-08F6-D4EB73B426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EFDFA1-99C9-20EC-3147-EECE0A82E31B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D9C0082-0B36-D997-7984-175F52082FB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1187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BCA26B3F-80B8-496A-832B-1EC6E919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77" y="2057559"/>
            <a:ext cx="5073233" cy="338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14FA4-8101-4FAC-833C-6220FC20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birth of ROS </a:t>
            </a:r>
            <a:r>
              <a:rPr lang="th-TH" sz="4000" err="1">
                <a:cs typeface="Angsana New"/>
              </a:rPr>
              <a:t>at</a:t>
            </a:r>
            <a:r>
              <a:rPr lang="th-TH" sz="4000">
                <a:cs typeface="Angsana New"/>
              </a:rPr>
              <a:t> </a:t>
            </a:r>
            <a:r>
              <a:rPr lang="en-US" sz="4000"/>
              <a:t>Willow Garage </a:t>
            </a:r>
            <a:br>
              <a:rPr lang="en-US" sz="4000"/>
            </a:br>
            <a:r>
              <a:rPr lang="en-US" sz="4000"/>
              <a:t>(Menlo Park California)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07D3D-295C-48FF-9A65-CCA33F62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76" y="5567870"/>
            <a:ext cx="7460658" cy="592243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Scott Hassan (Founder &amp; investor)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was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interested</a:t>
            </a:r>
            <a:r>
              <a:rPr lang="th-TH">
                <a:cs typeface="Cordia New"/>
              </a:rPr>
              <a:t> and </a:t>
            </a:r>
            <a:r>
              <a:rPr lang="th-TH" err="1">
                <a:cs typeface="Cordia New"/>
              </a:rPr>
              <a:t>invested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 ROS. </a:t>
            </a:r>
            <a:r>
              <a:rPr lang="th-TH" err="1">
                <a:cs typeface="Cordia New"/>
              </a:rPr>
              <a:t>He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started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new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department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called</a:t>
            </a:r>
            <a:r>
              <a:rPr lang="th-TH">
                <a:cs typeface="Cordia New"/>
              </a:rPr>
              <a:t> </a:t>
            </a:r>
            <a:r>
              <a:rPr lang="en-US"/>
              <a:t>“Personal Robotics Program</a:t>
            </a:r>
            <a:r>
              <a:rPr lang="en-US" sz="1800"/>
              <a:t>” </a:t>
            </a:r>
            <a:r>
              <a:rPr lang="th-TH" sz="1800" err="1">
                <a:cs typeface="Cordia New"/>
              </a:rPr>
              <a:t>in</a:t>
            </a:r>
            <a:r>
              <a:rPr lang="th-TH" sz="1800">
                <a:cs typeface="Cordia New"/>
              </a:rPr>
              <a:t> </a:t>
            </a:r>
            <a:r>
              <a:rPr lang="en-US" sz="1800"/>
              <a:t>2008.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124" name="Picture 4" descr="Willow Garage | Robotics Today">
            <a:extLst>
              <a:ext uri="{FF2B5EF4-FFF2-40B4-BE49-F238E27FC236}">
                <a16:creationId xmlns:a16="http://schemas.microsoft.com/office/drawing/2014/main" id="{3388C661-C1FB-4111-A6D9-1A04BF2C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6622">
            <a:off x="5517778" y="2394599"/>
            <a:ext cx="1429892" cy="86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48F3789-CF29-4130-A22C-AE9197D0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21" y="4328035"/>
            <a:ext cx="1822685" cy="4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C8910-D47E-9369-0309-3E68861732FB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Brief History of ROS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DD1A3AD-871B-2D44-422A-E943DE0CC1C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56536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</a:t>
            </a:r>
            <a:r>
              <a:rPr lang="th-TH" err="1">
                <a:cs typeface="Angsana New"/>
              </a:rPr>
              <a:t>message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23246-9AF0-4758-9A22-4205D91E43C1}"/>
              </a:ext>
            </a:extLst>
          </p:cNvPr>
          <p:cNvSpPr/>
          <p:nvPr/>
        </p:nvSpPr>
        <p:spPr>
          <a:xfrm>
            <a:off x="2019300" y="3228974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A084E-953B-4424-8E8C-C939DE19E5C7}"/>
              </a:ext>
            </a:extLst>
          </p:cNvPr>
          <p:cNvSpPr/>
          <p:nvPr/>
        </p:nvSpPr>
        <p:spPr>
          <a:xfrm>
            <a:off x="4733924" y="44958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</a:t>
            </a:r>
            <a:r>
              <a:rPr lang="en-US" err="1">
                <a:solidFill>
                  <a:schemeClr val="tx1"/>
                </a:solidFill>
              </a:rPr>
              <a:t>cmd_vel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38D0-0DA2-4C68-95F6-4D0686BCB595}"/>
              </a:ext>
            </a:extLst>
          </p:cNvPr>
          <p:cNvSpPr/>
          <p:nvPr/>
        </p:nvSpPr>
        <p:spPr>
          <a:xfrm>
            <a:off x="4733923" y="2362200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/turtle1/pose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1D0867-2A63-4AA0-AAC4-F5A1D3362516}"/>
              </a:ext>
            </a:extLst>
          </p:cNvPr>
          <p:cNvCxnSpPr>
            <a:stCxn id="5" idx="7"/>
            <a:endCxn id="7" idx="1"/>
          </p:cNvCxnSpPr>
          <p:nvPr/>
        </p:nvCxnSpPr>
        <p:spPr>
          <a:xfrm flipV="1">
            <a:off x="3523368" y="2674621"/>
            <a:ext cx="1210555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D28EC-835F-4C70-AB26-3C241561CD94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3523368" y="4017593"/>
            <a:ext cx="1210556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35C27-A3B1-4068-8675-5F205A97B521}"/>
              </a:ext>
            </a:extLst>
          </p:cNvPr>
          <p:cNvSpPr txBox="1"/>
          <p:nvPr/>
        </p:nvSpPr>
        <p:spPr>
          <a:xfrm>
            <a:off x="4967286" y="3556681"/>
            <a:ext cx="177164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Type</a:t>
            </a:r>
            <a:r>
              <a:rPr lang="th-TH" sz="2400">
                <a:cs typeface="Cordia New"/>
              </a:rPr>
              <a:t> of </a:t>
            </a:r>
            <a:r>
              <a:rPr lang="th-TH" sz="2400" err="1">
                <a:cs typeface="Cordia New"/>
              </a:rPr>
              <a:t>message</a:t>
            </a:r>
            <a:endParaRPr lang="en-US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57766-EA2D-4AE0-A8A3-45BB20E1257D}"/>
              </a:ext>
            </a:extLst>
          </p:cNvPr>
          <p:cNvSpPr txBox="1"/>
          <p:nvPr/>
        </p:nvSpPr>
        <p:spPr>
          <a:xfrm>
            <a:off x="5057774" y="1902632"/>
            <a:ext cx="17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r>
              <a:rPr lang="en-US"/>
              <a:t>/Pose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12B69-1723-4A43-9355-752F643A1954}"/>
              </a:ext>
            </a:extLst>
          </p:cNvPr>
          <p:cNvSpPr txBox="1"/>
          <p:nvPr/>
        </p:nvSpPr>
        <p:spPr>
          <a:xfrm>
            <a:off x="914399" y="5377861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ros2 run </a:t>
            </a:r>
            <a:r>
              <a:rPr lang="en-US" err="1"/>
              <a:t>turtlesim</a:t>
            </a:r>
            <a:r>
              <a:rPr lang="en-US"/>
              <a:t> </a:t>
            </a:r>
            <a:r>
              <a:rPr lang="en-US" err="1"/>
              <a:t>turtlesim_node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CA32D-3BD6-4E44-8E88-F45182A80CBA}"/>
              </a:ext>
            </a:extLst>
          </p:cNvPr>
          <p:cNvSpPr txBox="1"/>
          <p:nvPr/>
        </p:nvSpPr>
        <p:spPr>
          <a:xfrm>
            <a:off x="7930443" y="2113835"/>
            <a:ext cx="380911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ros2 topic echo [</a:t>
            </a:r>
            <a:r>
              <a:rPr lang="en-US" err="1"/>
              <a:t>topic_name</a:t>
            </a:r>
            <a:r>
              <a:rPr lang="en-US"/>
              <a:t>]</a:t>
            </a:r>
            <a:br>
              <a:rPr lang="en-US"/>
            </a:br>
            <a:r>
              <a:rPr lang="en-US"/>
              <a:t>ros2 topic info [</a:t>
            </a:r>
            <a:r>
              <a:rPr lang="en-US" err="1"/>
              <a:t>topic_name</a:t>
            </a:r>
            <a:r>
              <a:rPr lang="en-US"/>
              <a:t>]</a:t>
            </a:r>
            <a:br>
              <a:rPr lang="en-US"/>
            </a:br>
            <a:r>
              <a:rPr lang="en-US"/>
              <a:t>ros2 interface show [</a:t>
            </a:r>
            <a:r>
              <a:rPr lang="en-US" err="1"/>
              <a:t>message_type</a:t>
            </a:r>
            <a:r>
              <a:rPr lang="en-US"/>
              <a:t>]</a:t>
            </a:r>
          </a:p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312272-12F9-4F2B-9EBE-0E6C5303CCB0}"/>
              </a:ext>
            </a:extLst>
          </p:cNvPr>
          <p:cNvSpPr txBox="1"/>
          <p:nvPr/>
        </p:nvSpPr>
        <p:spPr>
          <a:xfrm>
            <a:off x="4986333" y="5157773"/>
            <a:ext cx="223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geometry_msgs</a:t>
            </a:r>
            <a:r>
              <a:rPr lang="en-US"/>
              <a:t>/Twist</a:t>
            </a:r>
          </a:p>
        </p:txBody>
      </p:sp>
      <p:pic>
        <p:nvPicPr>
          <p:cNvPr id="11" name="Google Shape;67;p15">
            <a:extLst>
              <a:ext uri="{FF2B5EF4-FFF2-40B4-BE49-F238E27FC236}">
                <a16:creationId xmlns:a16="http://schemas.microsoft.com/office/drawing/2014/main" id="{6974604C-F4F6-A12F-8191-BD1AE02B2F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EE7681-0C08-D1D9-402B-8D5D9D384E52}"/>
              </a:ext>
            </a:extLst>
          </p:cNvPr>
          <p:cNvSpPr txBox="1"/>
          <p:nvPr/>
        </p:nvSpPr>
        <p:spPr>
          <a:xfrm>
            <a:off x="7930442" y="3399709"/>
            <a:ext cx="3809118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Twist 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linear: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cs typeface="Calibri"/>
              </a:rPr>
              <a:t>x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cs typeface="Calibri"/>
              </a:rPr>
              <a:t>y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cs typeface="Calibri"/>
              </a:rPr>
              <a:t>z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cs typeface="Calibri"/>
              </a:rPr>
              <a:t>angular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x</a:t>
            </a:r>
          </a:p>
          <a:p>
            <a:pPr marL="742950" lvl="1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y</a:t>
            </a:r>
          </a:p>
          <a:p>
            <a:pPr marL="742950" lvl="1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z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30D7F-0F47-34A2-A040-B86D19C7776D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F56FB17-8CF6-B1AF-0716-F05F999834F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80652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Publising</a:t>
            </a:r>
            <a:r>
              <a:rPr lang="en-US">
                <a:cs typeface="Calibri Light"/>
              </a:rPr>
              <a:t> messages from the terminal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23246-9AF0-4758-9A22-4205D91E43C1}"/>
              </a:ext>
            </a:extLst>
          </p:cNvPr>
          <p:cNvSpPr/>
          <p:nvPr/>
        </p:nvSpPr>
        <p:spPr>
          <a:xfrm>
            <a:off x="714375" y="3076476"/>
            <a:ext cx="176212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A084E-953B-4424-8E8C-C939DE19E5C7}"/>
              </a:ext>
            </a:extLst>
          </p:cNvPr>
          <p:cNvSpPr/>
          <p:nvPr/>
        </p:nvSpPr>
        <p:spPr>
          <a:xfrm>
            <a:off x="3428999" y="4343302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</a:t>
            </a:r>
            <a:r>
              <a:rPr lang="en-US" err="1">
                <a:solidFill>
                  <a:schemeClr val="tx1"/>
                </a:solidFill>
              </a:rPr>
              <a:t>cmd_vel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38D0-0DA2-4C68-95F6-4D0686BCB595}"/>
              </a:ext>
            </a:extLst>
          </p:cNvPr>
          <p:cNvSpPr/>
          <p:nvPr/>
        </p:nvSpPr>
        <p:spPr>
          <a:xfrm>
            <a:off x="3428998" y="2209702"/>
            <a:ext cx="2238375" cy="6248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/turtle1/pose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1D0867-2A63-4AA0-AAC4-F5A1D3362516}"/>
              </a:ext>
            </a:extLst>
          </p:cNvPr>
          <p:cNvCxnSpPr>
            <a:stCxn id="5" idx="7"/>
            <a:endCxn id="7" idx="1"/>
          </p:cNvCxnSpPr>
          <p:nvPr/>
        </p:nvCxnSpPr>
        <p:spPr>
          <a:xfrm flipV="1">
            <a:off x="2218443" y="2522123"/>
            <a:ext cx="1210555" cy="689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D28EC-835F-4C70-AB26-3C241561CD94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2218443" y="3865095"/>
            <a:ext cx="1210556" cy="79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9CA32D-3BD6-4E44-8E88-F45182A80CBA}"/>
              </a:ext>
            </a:extLst>
          </p:cNvPr>
          <p:cNvSpPr txBox="1"/>
          <p:nvPr/>
        </p:nvSpPr>
        <p:spPr>
          <a:xfrm>
            <a:off x="4852989" y="3122878"/>
            <a:ext cx="733901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topic pub –r [rate in Hz]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topic_name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message_type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“[data]"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7BE8F77-653A-496C-9115-99B873FE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2391"/>
            <a:ext cx="65" cy="553998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3E1F-8C7E-45F9-9A47-D732A1B5B4DE}"/>
              </a:ext>
            </a:extLst>
          </p:cNvPr>
          <p:cNvSpPr txBox="1"/>
          <p:nvPr/>
        </p:nvSpPr>
        <p:spPr>
          <a:xfrm>
            <a:off x="304800" y="5498837"/>
            <a:ext cx="1200150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topic pub –r 10 /turtle1/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cmd_vel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geometry_msgs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/msg/Twist {linear: {x: 2.0, y: 0.0, z: 0.0}, angular: {x: 0.0, y: 0.0, z: 1.8}}</a:t>
            </a:r>
            <a:endParaRPr lang="en-US" sz="16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EC9979-58DC-4FB8-AC22-874F9561DDC4}"/>
              </a:ext>
            </a:extLst>
          </p:cNvPr>
          <p:cNvSpPr txBox="1"/>
          <p:nvPr/>
        </p:nvSpPr>
        <p:spPr>
          <a:xfrm>
            <a:off x="8722519" y="4380287"/>
            <a:ext cx="1485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YAML format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6EC107-0BA2-43D7-A4BB-828226BC7649}"/>
              </a:ext>
            </a:extLst>
          </p:cNvPr>
          <p:cNvCxnSpPr>
            <a:stCxn id="18" idx="2"/>
          </p:cNvCxnSpPr>
          <p:nvPr/>
        </p:nvCxnSpPr>
        <p:spPr>
          <a:xfrm flipH="1">
            <a:off x="9296400" y="4749619"/>
            <a:ext cx="169070" cy="64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95678203-2336-9866-A124-AA108F995D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2EA2E-A4D8-03F8-93B2-BCCAB3B3DA3C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BF46418B-3CC3-DF01-7460-3A8936283D5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36045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concept of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2316480" y="5530297"/>
            <a:ext cx="84753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Node </a:t>
            </a:r>
            <a:r>
              <a:rPr lang="en-US">
                <a:cs typeface="Calibri"/>
              </a:rPr>
              <a:t>can have a service server that provides service to a service client from other nodes.</a:t>
            </a:r>
            <a:endParaRPr lang="th-TH">
              <a:cs typeface="Cordia New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12333ED8-B224-4917-87B2-BE0C7440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6" y="2319774"/>
            <a:ext cx="5059379" cy="28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0DA8A9-13BA-481B-A8AB-BDD0D5DD365D}"/>
              </a:ext>
            </a:extLst>
          </p:cNvPr>
          <p:cNvSpPr txBox="1"/>
          <p:nvPr/>
        </p:nvSpPr>
        <p:spPr>
          <a:xfrm>
            <a:off x="6128558" y="3640268"/>
            <a:ext cx="44577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th-TH">
              <a:cs typeface="Cordi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cs typeface="Cordia New"/>
              </a:rPr>
              <a:t>1-1 </a:t>
            </a:r>
            <a:r>
              <a:rPr lang="th-TH" err="1">
                <a:cs typeface="Cordia New"/>
              </a:rPr>
              <a:t>communication</a:t>
            </a:r>
            <a:r>
              <a:rPr lang="th-TH">
                <a:cs typeface="Cordia New"/>
              </a:rPr>
              <a:t> 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err="1">
                <a:cs typeface="Cordia New"/>
              </a:rPr>
              <a:t>Suitable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for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more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private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communication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that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happens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once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while</a:t>
            </a:r>
            <a:endParaRPr lang="en-US" err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5601652" y="2075999"/>
            <a:ext cx="652367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service list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service info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service_name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interface show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service_type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service call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service_name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service_type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request_data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74A8992F-978E-C60F-22DA-40B066BCB9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73DAD-E03A-6304-31C2-762BD886D496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6F3B750-7498-EB38-FF62-95E9A238734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1967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ROS2 </a:t>
            </a:r>
            <a:r>
              <a:rPr lang="en-US"/>
              <a:t>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548640" y="5511247"/>
            <a:ext cx="95230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Parameter </a:t>
            </a:r>
            <a:r>
              <a:rPr lang="en-US" sz="2400">
                <a:cs typeface="Calibri"/>
              </a:rPr>
              <a:t>is a constant that is associated with that particular node. It can be modified and accessed by terminal interface.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3971925" y="2628835"/>
            <a:ext cx="766762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param list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param get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node_name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parameter_name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param set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node_name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parameter_name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[value]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param dump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node</a:t>
            </a:r>
            <a:r>
              <a:rPr lang="en-US" altLang="en-US" err="1">
                <a:solidFill>
                  <a:srgbClr val="333333"/>
                </a:solidFill>
                <a:latin typeface="SFMono-Regular"/>
              </a:rPr>
              <a:t>_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param load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node_name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parameter_file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run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package_name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[executable] --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ros-args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–params-file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file_name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464B7B-24CC-42EE-A3AC-DB4C3A27C75D}"/>
              </a:ext>
            </a:extLst>
          </p:cNvPr>
          <p:cNvSpPr/>
          <p:nvPr/>
        </p:nvSpPr>
        <p:spPr>
          <a:xfrm>
            <a:off x="1323975" y="3044036"/>
            <a:ext cx="223837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turtlesim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[</a:t>
            </a:r>
            <a:r>
              <a:rPr lang="en-US" sz="1200" err="1">
                <a:solidFill>
                  <a:schemeClr val="tx1"/>
                </a:solidFill>
              </a:rPr>
              <a:t>background_g</a:t>
            </a:r>
            <a:r>
              <a:rPr lang="en-US" sz="1200">
                <a:solidFill>
                  <a:schemeClr val="tx1"/>
                </a:solidFill>
              </a:rPr>
              <a:t>=86]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EB21D33F-7200-2164-9527-44A07FCDF9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B15F1-71D7-0BB0-466E-324814BDDAF1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27366EE-0291-1140-392B-EF42D466666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569460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The </a:t>
            </a:r>
            <a:r>
              <a:rPr lang="th-TH" err="1">
                <a:cs typeface="Angsana New"/>
              </a:rPr>
              <a:t>concept</a:t>
            </a:r>
            <a:r>
              <a:rPr lang="th-TH">
                <a:cs typeface="Angsana New"/>
              </a:rPr>
              <a:t> of </a:t>
            </a:r>
            <a:r>
              <a:rPr lang="th-TH" err="1">
                <a:cs typeface="Angsana New"/>
              </a:rPr>
              <a:t>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1301115" y="5635072"/>
            <a:ext cx="1098994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A node can have an action server that execute an "action", then return the result to the client.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5899270" y="1838260"/>
            <a:ext cx="629272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action list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action info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action_name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interface show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action_type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ros2 action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send_goal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action_name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action_type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] [value] -f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36C23307-4694-4851-A72E-7070E39E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866899"/>
            <a:ext cx="5575421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FA1FAC4-8533-4742-8267-353352AD97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B4AF2-F8E2-B15B-63A2-D68676FACC15}"/>
              </a:ext>
            </a:extLst>
          </p:cNvPr>
          <p:cNvSpPr txBox="1"/>
          <p:nvPr/>
        </p:nvSpPr>
        <p:spPr>
          <a:xfrm>
            <a:off x="6128558" y="3640268"/>
            <a:ext cx="44577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th-TH">
              <a:cs typeface="Cordi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cs typeface="Cordia New"/>
              </a:rPr>
              <a:t>1-1 </a:t>
            </a:r>
            <a:r>
              <a:rPr lang="th-TH" err="1">
                <a:cs typeface="Cordia New"/>
              </a:rPr>
              <a:t>communication</a:t>
            </a:r>
            <a:r>
              <a:rPr lang="th-TH">
                <a:cs typeface="Cordia New"/>
              </a:rPr>
              <a:t> 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err="1">
                <a:cs typeface="Cordia New"/>
              </a:rPr>
              <a:t>Suitable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for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task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that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requires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time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complete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such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planning</a:t>
            </a:r>
            <a:r>
              <a:rPr lang="th-TH">
                <a:cs typeface="Cordia New"/>
              </a:rPr>
              <a:t>, </a:t>
            </a:r>
            <a:r>
              <a:rPr lang="th-TH" err="1">
                <a:cs typeface="Cordia New"/>
              </a:rPr>
              <a:t>optimizing</a:t>
            </a:r>
            <a:r>
              <a:rPr lang="th-TH">
                <a:cs typeface="Cordia New"/>
              </a:rPr>
              <a:t>, </a:t>
            </a:r>
            <a:r>
              <a:rPr lang="th-TH" err="1">
                <a:cs typeface="Cordia New"/>
              </a:rPr>
              <a:t>navigating</a:t>
            </a:r>
            <a:r>
              <a:rPr lang="th-TH">
                <a:cs typeface="Cordia New"/>
              </a:rPr>
              <a:t>, </a:t>
            </a:r>
            <a:r>
              <a:rPr lang="th-TH" err="1">
                <a:cs typeface="Cordia New"/>
              </a:rPr>
              <a:t>etc</a:t>
            </a:r>
            <a:r>
              <a:rPr lang="th-TH">
                <a:cs typeface="Cordia New"/>
              </a:rPr>
              <a:t>.</a:t>
            </a:r>
            <a:endParaRPr lang="en-US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9A74-5BD1-4A39-86F0-2B6C21F1CD4B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12D4F-5642-62F6-7ECD-1CE73AB45EE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104916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Using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existing</a:t>
            </a:r>
            <a:r>
              <a:rPr lang="th-TH">
                <a:cs typeface="Angsana New"/>
              </a:rPr>
              <a:t> </a:t>
            </a:r>
            <a:r>
              <a:rPr lang="th-TH" err="1">
                <a:cs typeface="Angsana New"/>
              </a:rPr>
              <a:t>system</a:t>
            </a:r>
            <a:r>
              <a:rPr lang="th-TH">
                <a:cs typeface="Angsana New"/>
              </a:rPr>
              <a:t> </a:t>
            </a:r>
            <a:r>
              <a:rPr lang="th-TH" err="1">
                <a:cs typeface="Angsana New"/>
              </a:rPr>
              <a:t>with</a:t>
            </a:r>
            <a:r>
              <a:rPr lang="th-TH">
                <a:cs typeface="Angsana New"/>
              </a:rPr>
              <a:t> ROS2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1097280" y="2732858"/>
            <a:ext cx="104624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Given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existing</a:t>
            </a:r>
            <a:r>
              <a:rPr lang="th-TH" sz="2400">
                <a:cs typeface="Cordia New"/>
              </a:rPr>
              <a:t> ROS2 </a:t>
            </a:r>
            <a:r>
              <a:rPr lang="th-TH" sz="2400" err="1">
                <a:cs typeface="Cordia New"/>
              </a:rPr>
              <a:t>packages</a:t>
            </a:r>
            <a:r>
              <a:rPr lang="th-TH" sz="2400">
                <a:cs typeface="Cordia New"/>
              </a:rPr>
              <a:t>,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can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now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know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how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execute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some</a:t>
            </a:r>
            <a:r>
              <a:rPr lang="th-TH" sz="2400">
                <a:cs typeface="Cordia New"/>
              </a:rPr>
              <a:t> of </a:t>
            </a:r>
            <a:r>
              <a:rPr lang="th-TH" sz="2400" err="1">
                <a:cs typeface="Cordia New"/>
              </a:rPr>
              <a:t>their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functionalities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via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terminal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command</a:t>
            </a:r>
            <a:r>
              <a:rPr lang="th-TH" sz="2400">
                <a:cs typeface="Cordia New"/>
              </a:rPr>
              <a:t>.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FFA1FAC4-8533-4742-8267-353352AD97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594DE-26C5-3171-3AED-6C08D9EC38EC}"/>
              </a:ext>
            </a:extLst>
          </p:cNvPr>
          <p:cNvSpPr txBox="1"/>
          <p:nvPr/>
        </p:nvSpPr>
        <p:spPr>
          <a:xfrm>
            <a:off x="1097280" y="4114614"/>
            <a:ext cx="104624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2400" err="1">
                <a:cs typeface="Cordia New"/>
              </a:rPr>
              <a:t>Let's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create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our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own</a:t>
            </a:r>
            <a:r>
              <a:rPr lang="th-TH" sz="2400">
                <a:cs typeface="Cordia New"/>
              </a:rPr>
              <a:t> ROS2 </a:t>
            </a:r>
            <a:r>
              <a:rPr lang="th-TH" sz="2400" err="1">
                <a:cs typeface="Cordia New"/>
              </a:rPr>
              <a:t>node</a:t>
            </a:r>
            <a:r>
              <a:rPr lang="th-TH" sz="2400">
                <a:cs typeface="Cordia New"/>
              </a:rPr>
              <a:t> and </a:t>
            </a:r>
            <a:r>
              <a:rPr lang="th-TH" sz="2400" err="1">
                <a:cs typeface="Cordia New"/>
              </a:rPr>
              <a:t>packages</a:t>
            </a:r>
            <a:r>
              <a:rPr lang="th-TH" sz="2400">
                <a:cs typeface="Cordia New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F6046-D6D9-0DE9-198B-6EAA78D33F63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DCE4849-8A7F-2D3E-BF96-419DB139311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32577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Before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create</a:t>
            </a:r>
            <a:r>
              <a:rPr lang="th-TH">
                <a:cs typeface="Angsana New"/>
              </a:rPr>
              <a:t> a ROS2 </a:t>
            </a:r>
            <a:r>
              <a:rPr lang="th-TH" err="1">
                <a:cs typeface="Angsana New"/>
              </a:rPr>
              <a:t>node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98CA1-A46C-4453-9A8E-97FD99CE6F12}"/>
              </a:ext>
            </a:extLst>
          </p:cNvPr>
          <p:cNvSpPr txBox="1"/>
          <p:nvPr/>
        </p:nvSpPr>
        <p:spPr>
          <a:xfrm>
            <a:off x="584320" y="2045872"/>
            <a:ext cx="10886768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400" dirty="0">
                <a:cs typeface="Cordia New"/>
              </a:rPr>
              <a:t>What will happen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will be defined in a file.</a:t>
            </a:r>
            <a:endParaRPr lang="en-US" sz="24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will be executed via an executable.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may require other data files. </a:t>
            </a:r>
            <a:endParaRPr lang="en-US" dirty="0">
              <a:cs typeface="Calibri"/>
            </a:endParaRPr>
          </a:p>
          <a:p>
            <a:endParaRPr lang="th-TH" sz="2400" dirty="0">
              <a:cs typeface="Cordia New"/>
            </a:endParaRPr>
          </a:p>
          <a:p>
            <a:r>
              <a:rPr lang="th-TH" sz="2400" dirty="0">
                <a:cs typeface="Cordia New"/>
              </a:rPr>
              <a:t>Questions </a:t>
            </a:r>
            <a:r>
              <a:rPr lang="en-US" sz="2400" dirty="0"/>
              <a:t>:</a:t>
            </a:r>
            <a:r>
              <a:rPr lang="th-TH" sz="2400" dirty="0">
                <a:cs typeface="Cordia New"/>
              </a:rPr>
              <a:t> </a:t>
            </a:r>
            <a:endParaRPr lang="en-US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cs typeface="Cordia New"/>
              </a:rPr>
              <a:t>Where do we need to keep the definition of node ?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cs typeface="Cordia New"/>
              </a:rPr>
              <a:t>Where do we need to keep the executable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cs typeface="Cordia New"/>
              </a:rPr>
              <a:t>If the node is to be used in other computers, how can we organize the associated files systematically ?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51A08-E1C0-5BCD-DAC8-D908B6C31B3A}"/>
              </a:ext>
            </a:extLst>
          </p:cNvPr>
          <p:cNvSpPr txBox="1"/>
          <p:nvPr/>
        </p:nvSpPr>
        <p:spPr>
          <a:xfrm>
            <a:off x="98612" y="6462993"/>
            <a:ext cx="2841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ROS2 in Terminal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24DD4B6-F8E8-105C-89EF-79102E27F32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465093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th-TH" dirty="0">
                <a:cs typeface="Angsana New"/>
              </a:rPr>
              <a:t>ROS2 </a:t>
            </a:r>
            <a:r>
              <a:rPr lang="th-TH" dirty="0" err="1">
                <a:cs typeface="Angsana New"/>
              </a:rPr>
              <a:t>Package</a:t>
            </a:r>
            <a:r>
              <a:rPr lang="th-TH" dirty="0">
                <a:cs typeface="Angsana New"/>
              </a:rPr>
              <a:t> </a:t>
            </a:r>
            <a:r>
              <a:rPr lang="th-TH" dirty="0" err="1">
                <a:cs typeface="Angsana New"/>
              </a:rPr>
              <a:t>Customization</a:t>
            </a:r>
            <a:endParaRPr lang="th-TH" dirty="0">
              <a:cs typeface="Angsana New"/>
            </a:endParaRP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BC7A41A-D3A3-EA0D-35BE-B904E8C4A9F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1428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>
                <a:cs typeface="Angsana New"/>
              </a:rPr>
              <a:t>The </a:t>
            </a:r>
            <a:r>
              <a:rPr lang="th-TH" sz="4400" err="1">
                <a:cs typeface="Angsana New"/>
              </a:rPr>
              <a:t>concept</a:t>
            </a:r>
            <a:r>
              <a:rPr lang="th-TH" sz="4400">
                <a:cs typeface="Angsana New"/>
              </a:rPr>
              <a:t> of P</a:t>
            </a:r>
            <a:r>
              <a:rPr lang="en-US" sz="4400" err="1"/>
              <a:t>ackage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58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4633B-1D0E-2980-7E03-E8FD905B60BE}"/>
              </a:ext>
            </a:extLst>
          </p:cNvPr>
          <p:cNvGrpSpPr/>
          <p:nvPr/>
        </p:nvGrpSpPr>
        <p:grpSpPr>
          <a:xfrm>
            <a:off x="1262164" y="2272087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454FFC-69AB-2AB9-73D0-C93CDE928A72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[pkg]</a:t>
              </a: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E1CA8CDF-52B8-F286-4D7F-D1C9F514F114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4D8C6B63-A0F2-5ABB-4B4D-B3327E1DE9F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19C50E-0448-628C-2097-F28DFC67BCF7}"/>
              </a:ext>
            </a:extLst>
          </p:cNvPr>
          <p:cNvSpPr txBox="1"/>
          <p:nvPr/>
        </p:nvSpPr>
        <p:spPr>
          <a:xfrm>
            <a:off x="3687616" y="2541297"/>
            <a:ext cx="714507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Package </a:t>
            </a:r>
            <a:r>
              <a:rPr lang="en-US" sz="2400">
                <a:cs typeface="Calibri"/>
              </a:rPr>
              <a:t>is a collection of organized files in a form of directory, which will used to "synthesize" nodes, launch system, etc. </a:t>
            </a:r>
            <a:r>
              <a:rPr lang="en-US" sz="2400"/>
              <a:t>(usually</a:t>
            </a:r>
            <a:r>
              <a:rPr lang="en-US" sz="2400">
                <a:cs typeface="Calibri"/>
              </a:rPr>
              <a:t> for a specific task</a:t>
            </a:r>
            <a:r>
              <a:rPr lang="en-US" sz="2400"/>
              <a:t>)</a:t>
            </a:r>
            <a:endParaRPr lang="th-TH" sz="2400">
              <a:cs typeface="Cordia New"/>
            </a:endParaRPr>
          </a:p>
          <a:p>
            <a:endParaRPr lang="th-TH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err="1">
                <a:cs typeface="Cordia New"/>
              </a:rPr>
              <a:t>An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anology</a:t>
            </a:r>
            <a:r>
              <a:rPr lang="th-TH" sz="2400">
                <a:cs typeface="Cordia New"/>
              </a:rPr>
              <a:t> of a </a:t>
            </a:r>
            <a:r>
              <a:rPr lang="th-TH" sz="2400" err="1">
                <a:cs typeface="Cordia New"/>
              </a:rPr>
              <a:t>package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would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be</a:t>
            </a:r>
            <a:r>
              <a:rPr lang="th-TH" sz="2400">
                <a:cs typeface="Cordia New"/>
              </a:rPr>
              <a:t> a </a:t>
            </a:r>
            <a:r>
              <a:rPr lang="th-TH" sz="2400" err="1">
                <a:cs typeface="Cordia New"/>
              </a:rPr>
              <a:t>folder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where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can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keep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all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blue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prints</a:t>
            </a:r>
            <a:r>
              <a:rPr lang="th-TH" sz="2400">
                <a:cs typeface="Cordia New"/>
              </a:rPr>
              <a:t> of a </a:t>
            </a:r>
            <a:r>
              <a:rPr lang="th-TH" sz="2400" err="1">
                <a:cs typeface="Cordia New"/>
              </a:rPr>
              <a:t>house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but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house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itself</a:t>
            </a:r>
            <a:r>
              <a:rPr lang="th-TH" sz="2400">
                <a:cs typeface="Cordia New"/>
              </a:rPr>
              <a:t>.</a:t>
            </a:r>
          </a:p>
        </p:txBody>
      </p:sp>
      <p:pic>
        <p:nvPicPr>
          <p:cNvPr id="60" name="Picture 59" descr="A blue chal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5E33666-6C40-F882-3E8C-29ABF27F2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6334" y="3532581"/>
            <a:ext cx="2479347" cy="1859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F1B3E-ABDD-B856-EEF6-E934EC828763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BD991DB-2E25-46B6-E04D-AB1EB1BA010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586290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>
                <a:ea typeface="+mj-lt"/>
                <a:cs typeface="+mj-lt"/>
              </a:rPr>
              <a:t>The </a:t>
            </a:r>
            <a:r>
              <a:rPr lang="th-TH" sz="4400" err="1">
                <a:ea typeface="+mj-lt"/>
                <a:cs typeface="+mj-lt"/>
              </a:rPr>
              <a:t>concept</a:t>
            </a:r>
            <a:r>
              <a:rPr lang="th-TH" sz="4400">
                <a:ea typeface="+mj-lt"/>
                <a:cs typeface="+mj-lt"/>
              </a:rPr>
              <a:t> of P</a:t>
            </a:r>
            <a:r>
              <a:rPr lang="en-US" sz="4400" err="1">
                <a:ea typeface="+mj-lt"/>
                <a:cs typeface="+mj-lt"/>
              </a:rPr>
              <a:t>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59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9E0C2B-A543-18EC-CF88-19D9D4874F2B}"/>
              </a:ext>
            </a:extLst>
          </p:cNvPr>
          <p:cNvSpPr txBox="1"/>
          <p:nvPr/>
        </p:nvSpPr>
        <p:spPr>
          <a:xfrm>
            <a:off x="8075973" y="2541568"/>
            <a:ext cx="340818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 err="1">
                <a:cs typeface="Cordia New"/>
              </a:rPr>
              <a:t>But</a:t>
            </a:r>
            <a:r>
              <a:rPr lang="th-TH" sz="2800">
                <a:cs typeface="Cordia New"/>
              </a:rPr>
              <a:t>, </a:t>
            </a:r>
            <a:r>
              <a:rPr lang="th-TH" sz="2800" err="1">
                <a:cs typeface="Cordia New"/>
              </a:rPr>
              <a:t>where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do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we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keep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our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packages</a:t>
            </a:r>
            <a:r>
              <a:rPr lang="th-TH" sz="2800">
                <a:cs typeface="Cordia New"/>
              </a:rPr>
              <a:t> ?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F02CD4-934F-6985-B63B-331918F71B81}"/>
              </a:ext>
            </a:extLst>
          </p:cNvPr>
          <p:cNvGrpSpPr/>
          <p:nvPr/>
        </p:nvGrpSpPr>
        <p:grpSpPr>
          <a:xfrm>
            <a:off x="1336591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8DB9C5-C6FD-8C55-1CA9-EFD4DEDDDF8F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sensor_calibration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101AC344-01CB-320C-8053-2FC9B1A4CE4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BA8F9028-C0FC-C554-668D-47E9E06D852D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D4DDBD-EC2E-88FC-E512-861DFBEA1EF9}"/>
              </a:ext>
            </a:extLst>
          </p:cNvPr>
          <p:cNvGrpSpPr/>
          <p:nvPr/>
        </p:nvGrpSpPr>
        <p:grpSpPr>
          <a:xfrm>
            <a:off x="3424117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2FA099-A67E-119A-E73F-183299E0DAD6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ros_to_uart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3FC7D3C8-FEAE-5D67-9192-8D1A21BDAAFC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671DB7A6-FAC0-02B1-8F89-F7CB6CC21B18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F14D2B-5764-28C4-00BB-D66AF0254EF0}"/>
              </a:ext>
            </a:extLst>
          </p:cNvPr>
          <p:cNvGrpSpPr/>
          <p:nvPr/>
        </p:nvGrpSpPr>
        <p:grpSpPr>
          <a:xfrm>
            <a:off x="5511644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411643-7EEE-BA46-C87D-E992BB785A72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trajectory_generator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584DA88F-137B-429B-9E37-6E9192EEB072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BCDE2C4E-13A3-4EEF-399A-6D7CFD5894D2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C1ABB4-9B9C-48C5-EABC-99FE557C4CDC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9CFF34B-06B0-BC3E-8F64-D0B6303B407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2289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FA4-8101-4FAC-833C-6220FC20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cs typeface="Angsana New"/>
              </a:rPr>
              <a:t>Products </a:t>
            </a:r>
            <a:r>
              <a:rPr lang="th-TH" err="1">
                <a:cs typeface="Angsana New"/>
              </a:rPr>
              <a:t>from</a:t>
            </a:r>
            <a:r>
              <a:rPr lang="th-TH">
                <a:cs typeface="Angsana New"/>
              </a:rPr>
              <a:t> </a:t>
            </a:r>
            <a:r>
              <a:rPr lang="en-US"/>
              <a:t>Willow Garage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</a:t>
            </a:fld>
            <a:endParaRPr lang="en-US"/>
          </a:p>
        </p:txBody>
      </p:sp>
      <p:pic>
        <p:nvPicPr>
          <p:cNvPr id="6148" name="Picture 4" descr="PR1 - ROBOTS: Your Guide to the World of Robotics">
            <a:extLst>
              <a:ext uri="{FF2B5EF4-FFF2-40B4-BE49-F238E27FC236}">
                <a16:creationId xmlns:a16="http://schemas.microsoft.com/office/drawing/2014/main" id="{5E935F4D-684A-4F60-BD14-1740AC6F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294" y="2488018"/>
            <a:ext cx="3510163" cy="26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PR2 - ROBOTS: Your Guide to the World of Robotics">
            <a:extLst>
              <a:ext uri="{FF2B5EF4-FFF2-40B4-BE49-F238E27FC236}">
                <a16:creationId xmlns:a16="http://schemas.microsoft.com/office/drawing/2014/main" id="{F1524B5C-A86C-4164-AE9A-4E26E3EA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817" y="1965983"/>
            <a:ext cx="1798449" cy="149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72AB18-9E19-4348-80E3-46C44E949368}"/>
              </a:ext>
            </a:extLst>
          </p:cNvPr>
          <p:cNvSpPr/>
          <p:nvPr/>
        </p:nvSpPr>
        <p:spPr>
          <a:xfrm>
            <a:off x="4721790" y="3325661"/>
            <a:ext cx="1974115" cy="76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5E587-3A6A-412D-A43A-7A0065431328}"/>
              </a:ext>
            </a:extLst>
          </p:cNvPr>
          <p:cNvSpPr txBox="1"/>
          <p:nvPr/>
        </p:nvSpPr>
        <p:spPr>
          <a:xfrm>
            <a:off x="9900458" y="2280214"/>
            <a:ext cx="80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0AD8A-CBB4-4890-8E87-04FD82669096}"/>
              </a:ext>
            </a:extLst>
          </p:cNvPr>
          <p:cNvSpPr txBox="1"/>
          <p:nvPr/>
        </p:nvSpPr>
        <p:spPr>
          <a:xfrm>
            <a:off x="2804822" y="5500479"/>
            <a:ext cx="80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PR1</a:t>
            </a:r>
          </a:p>
        </p:txBody>
      </p:sp>
      <p:pic>
        <p:nvPicPr>
          <p:cNvPr id="6150" name="Picture 6" descr="TurtleBot">
            <a:extLst>
              <a:ext uri="{FF2B5EF4-FFF2-40B4-BE49-F238E27FC236}">
                <a16:creationId xmlns:a16="http://schemas.microsoft.com/office/drawing/2014/main" id="{AA647F88-AA16-4198-81CC-5C141EEF8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7" r="13231" b="77926"/>
          <a:stretch/>
        </p:blipFill>
        <p:spPr bwMode="auto">
          <a:xfrm>
            <a:off x="6796351" y="4311332"/>
            <a:ext cx="2114691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urtleBot">
            <a:extLst>
              <a:ext uri="{FF2B5EF4-FFF2-40B4-BE49-F238E27FC236}">
                <a16:creationId xmlns:a16="http://schemas.microsoft.com/office/drawing/2014/main" id="{B91BA299-04B6-428B-AFE1-DA85B153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1" r="53935" b="29373"/>
          <a:stretch/>
        </p:blipFill>
        <p:spPr bwMode="auto">
          <a:xfrm>
            <a:off x="8965967" y="3632230"/>
            <a:ext cx="2841297" cy="24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C0229-1657-AA00-7282-5A715D745484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Brief History of ROS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8CE59D9-8181-EA07-FF97-97B16AEA5AE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197388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870BB-6DBA-3893-FC51-4059CC1D8A9E}"/>
              </a:ext>
            </a:extLst>
          </p:cNvPr>
          <p:cNvGrpSpPr/>
          <p:nvPr/>
        </p:nvGrpSpPr>
        <p:grpSpPr>
          <a:xfrm>
            <a:off x="362438" y="1750441"/>
            <a:ext cx="7502332" cy="2311196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7195CB-D395-D960-FAC9-0FB1CF5EB86A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A0DF3C67-BF30-F73C-8457-A7642CBC6E30}"/>
                </a:ext>
              </a:extLst>
            </p:cNvPr>
            <p:cNvSpPr/>
            <p:nvPr/>
          </p:nvSpPr>
          <p:spPr>
            <a:xfrm rot="5400000">
              <a:off x="173267" y="2749841"/>
              <a:ext cx="1719320" cy="62019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979480D7-4FF5-480A-4CC8-63D7008F4F2A}"/>
                </a:ext>
              </a:extLst>
            </p:cNvPr>
            <p:cNvSpPr/>
            <p:nvPr/>
          </p:nvSpPr>
          <p:spPr>
            <a:xfrm rot="16200000">
              <a:off x="594888" y="2643610"/>
              <a:ext cx="1096224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Source folder (</a:t>
            </a:r>
            <a:r>
              <a:rPr lang="en-US" sz="4400" err="1"/>
              <a:t>src</a:t>
            </a:r>
            <a:r>
              <a:rPr lang="en-US" sz="4400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60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4633B-1D0E-2980-7E03-E8FD905B60BE}"/>
              </a:ext>
            </a:extLst>
          </p:cNvPr>
          <p:cNvGrpSpPr/>
          <p:nvPr/>
        </p:nvGrpSpPr>
        <p:grpSpPr>
          <a:xfrm>
            <a:off x="1336591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454FFC-69AB-2AB9-73D0-C93CDE928A72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sensor_calibration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E1CA8CDF-52B8-F286-4D7F-D1C9F514F114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4D8C6B63-A0F2-5ABB-4B4D-B3327E1DE9F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042A4-AA3D-C95A-AE5C-218B0BBDC758}"/>
              </a:ext>
            </a:extLst>
          </p:cNvPr>
          <p:cNvGrpSpPr/>
          <p:nvPr/>
        </p:nvGrpSpPr>
        <p:grpSpPr>
          <a:xfrm>
            <a:off x="3424117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2C1A13-1CF6-6172-459D-3A717D082761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ros_to_uart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2DB9803-21D5-8135-81B5-43CDD0954D29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20CFE24-D38D-698D-32F8-4CD83CE9D73D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7DAC47-873C-8806-B3B7-966236398534}"/>
              </a:ext>
            </a:extLst>
          </p:cNvPr>
          <p:cNvGrpSpPr/>
          <p:nvPr/>
        </p:nvGrpSpPr>
        <p:grpSpPr>
          <a:xfrm>
            <a:off x="5511644" y="2484737"/>
            <a:ext cx="1672422" cy="1156913"/>
            <a:chOff x="722829" y="2200279"/>
            <a:chExt cx="2564464" cy="1773991"/>
          </a:xfrm>
          <a:solidFill>
            <a:srgbClr val="F5E7C3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492A1D-6F50-1799-3636-47F524E64466}"/>
                </a:ext>
              </a:extLst>
            </p:cNvPr>
            <p:cNvSpPr/>
            <p:nvPr/>
          </p:nvSpPr>
          <p:spPr>
            <a:xfrm>
              <a:off x="942974" y="2295524"/>
              <a:ext cx="2344319" cy="16787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trajectory_generator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73906E49-6ADB-9D45-A58D-E6CB7702078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4C580E7-14B1-6529-0D9B-7B7C8720FC6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59E0C2B-A543-18EC-CF88-19D9D4874F2B}"/>
              </a:ext>
            </a:extLst>
          </p:cNvPr>
          <p:cNvSpPr txBox="1"/>
          <p:nvPr/>
        </p:nvSpPr>
        <p:spPr>
          <a:xfrm>
            <a:off x="7992840" y="2474893"/>
            <a:ext cx="37242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"</a:t>
            </a:r>
            <a:r>
              <a:rPr lang="th-TH" sz="2800" err="1">
                <a:cs typeface="Cordia New"/>
              </a:rPr>
              <a:t>src</a:t>
            </a:r>
            <a:r>
              <a:rPr lang="th-TH" sz="2800">
                <a:cs typeface="Cordia New"/>
              </a:rPr>
              <a:t>" </a:t>
            </a:r>
            <a:r>
              <a:rPr lang="th-TH" sz="2800" err="1">
                <a:cs typeface="Cordia New"/>
              </a:rPr>
              <a:t>directory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is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where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we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put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all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custom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packages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together</a:t>
            </a:r>
            <a:r>
              <a:rPr lang="th-TH" sz="2800">
                <a:cs typeface="Cordia New"/>
              </a:rPr>
              <a:t>.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C61C32-56A6-4C1A-0EFB-5C6DE80C75E7}"/>
              </a:ext>
            </a:extLst>
          </p:cNvPr>
          <p:cNvSpPr txBox="1"/>
          <p:nvPr/>
        </p:nvSpPr>
        <p:spPr>
          <a:xfrm>
            <a:off x="1097280" y="1892595"/>
            <a:ext cx="75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src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B68D52-5F00-D8F2-BA22-908B952EC2DF}"/>
              </a:ext>
            </a:extLst>
          </p:cNvPr>
          <p:cNvSpPr txBox="1"/>
          <p:nvPr/>
        </p:nvSpPr>
        <p:spPr>
          <a:xfrm>
            <a:off x="7577129" y="4395133"/>
            <a:ext cx="512268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800">
                <a:cs typeface="Cordia New"/>
              </a:rPr>
              <a:t>A </a:t>
            </a:r>
            <a:r>
              <a:rPr lang="th-TH" sz="2800" err="1">
                <a:cs typeface="Cordia New"/>
              </a:rPr>
              <a:t>package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can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be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put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inside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another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folder</a:t>
            </a:r>
            <a:r>
              <a:rPr lang="th-TH" sz="2800">
                <a:cs typeface="Cordia New"/>
              </a:rPr>
              <a:t>, </a:t>
            </a:r>
            <a:r>
              <a:rPr lang="th-TH" sz="2800" err="1">
                <a:cs typeface="Cordia New"/>
              </a:rPr>
              <a:t>which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can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be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referred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as</a:t>
            </a:r>
            <a:r>
              <a:rPr lang="th-TH" sz="2800">
                <a:cs typeface="Cordia New"/>
              </a:rPr>
              <a:t> a </a:t>
            </a:r>
            <a:r>
              <a:rPr lang="th-TH" sz="2800" err="1">
                <a:cs typeface="Cordia New"/>
              </a:rPr>
              <a:t>meta</a:t>
            </a:r>
            <a:r>
              <a:rPr lang="th-TH" sz="2800">
                <a:cs typeface="Cordia New"/>
              </a:rPr>
              <a:t>-</a:t>
            </a:r>
            <a:r>
              <a:rPr lang="th-TH" sz="2800" err="1">
                <a:cs typeface="Cordia New"/>
              </a:rPr>
              <a:t>package</a:t>
            </a:r>
            <a:r>
              <a:rPr lang="th-TH" sz="2800">
                <a:cs typeface="Cordia New"/>
              </a:rPr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0DF12-4BA2-FB35-26B0-1EB6A2D5A96D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4D66F5DD-C793-56EC-0CEA-A96341436BF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205319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>
                <a:cs typeface="Angsana New"/>
              </a:rPr>
              <a:t>The </a:t>
            </a:r>
            <a:r>
              <a:rPr lang="th-TH" sz="4400" err="1">
                <a:cs typeface="Angsana New"/>
              </a:rPr>
              <a:t>concept</a:t>
            </a:r>
            <a:r>
              <a:rPr lang="th-TH" sz="4400">
                <a:cs typeface="Angsana New"/>
              </a:rPr>
              <a:t> of </a:t>
            </a:r>
            <a:r>
              <a:rPr lang="en-US" sz="4400"/>
              <a:t>Workspace</a:t>
            </a:r>
            <a:endParaRPr lang="en-US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61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2A57C8-09DB-B04E-1910-26C0C885C16F}"/>
              </a:ext>
            </a:extLst>
          </p:cNvPr>
          <p:cNvGrpSpPr/>
          <p:nvPr/>
        </p:nvGrpSpPr>
        <p:grpSpPr>
          <a:xfrm>
            <a:off x="387248" y="2441467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E63FB-7F59-2D62-2323-2A0703741213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77E286A-5259-719D-6CBF-2B092BD0C6D5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A178425-C32C-960E-2DEE-0522510DA283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D8694C-3D06-5D77-11C4-C09409898848}"/>
              </a:ext>
            </a:extLst>
          </p:cNvPr>
          <p:cNvGrpSpPr/>
          <p:nvPr/>
        </p:nvGrpSpPr>
        <p:grpSpPr>
          <a:xfrm>
            <a:off x="547084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99BCD1-07DA-D8E3-14C2-95A16883C58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96F856C5-1C1C-026B-900D-2F8916491DB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8267C607-84D3-A494-7ADD-F1C567F394CD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2111EB-383C-0908-C6E1-695F086A7916}"/>
              </a:ext>
            </a:extLst>
          </p:cNvPr>
          <p:cNvSpPr txBox="1"/>
          <p:nvPr/>
        </p:nvSpPr>
        <p:spPr>
          <a:xfrm>
            <a:off x="878294" y="2476390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AF817F-75F8-341D-8534-EE413E288DA4}"/>
              </a:ext>
            </a:extLst>
          </p:cNvPr>
          <p:cNvSpPr txBox="1"/>
          <p:nvPr/>
        </p:nvSpPr>
        <p:spPr>
          <a:xfrm>
            <a:off x="1549425" y="5472996"/>
            <a:ext cx="9170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>
                <a:cs typeface="Cordia New"/>
              </a:rPr>
              <a:t>[ROS2] </a:t>
            </a:r>
            <a:r>
              <a:rPr lang="th-TH" sz="2400" err="1">
                <a:ea typeface="+mn-lt"/>
                <a:cs typeface="+mn-lt"/>
              </a:rPr>
              <a:t>workspace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is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where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we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put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every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custom</a:t>
            </a:r>
            <a:r>
              <a:rPr lang="th-TH" sz="2400">
                <a:ea typeface="+mn-lt"/>
                <a:cs typeface="+mn-lt"/>
              </a:rPr>
              <a:t> </a:t>
            </a:r>
            <a:r>
              <a:rPr lang="th-TH" sz="2400" err="1">
                <a:ea typeface="+mn-lt"/>
                <a:cs typeface="+mn-lt"/>
              </a:rPr>
              <a:t>packages</a:t>
            </a:r>
            <a:r>
              <a:rPr lang="th-TH" sz="2400">
                <a:ea typeface="+mn-lt"/>
                <a:cs typeface="+mn-lt"/>
              </a:rPr>
              <a:t> </a:t>
            </a:r>
            <a:r>
              <a:rPr lang="th-TH" sz="2400" err="1">
                <a:ea typeface="+mn-lt"/>
                <a:cs typeface="+mn-lt"/>
              </a:rPr>
              <a:t>for</a:t>
            </a:r>
            <a:r>
              <a:rPr lang="th-TH" sz="2400">
                <a:ea typeface="+mn-lt"/>
                <a:cs typeface="+mn-lt"/>
              </a:rPr>
              <a:t> a </a:t>
            </a:r>
            <a:r>
              <a:rPr lang="th-TH" sz="2400" err="1">
                <a:ea typeface="+mn-lt"/>
                <a:cs typeface="+mn-lt"/>
              </a:rPr>
              <a:t>project</a:t>
            </a:r>
            <a:r>
              <a:rPr lang="th-TH" sz="2400">
                <a:ea typeface="+mn-lt"/>
                <a:cs typeface="+mn-lt"/>
              </a:rPr>
              <a:t>.</a:t>
            </a:r>
            <a:endParaRPr lang="th-TH" sz="2400">
              <a:ea typeface="+mn-lt"/>
              <a:cs typeface="Cordia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01B96-FD47-56A6-E43F-DCCC4584B98C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0D7C54E7-CFBD-F2D8-4C69-56D66F5FC7D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298505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err="1">
                <a:cs typeface="Angsana New"/>
              </a:rPr>
              <a:t>Build</a:t>
            </a:r>
            <a:r>
              <a:rPr lang="th-TH" sz="4400">
                <a:cs typeface="Angsana New"/>
              </a:rPr>
              <a:t>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62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2A57C8-09DB-B04E-1910-26C0C885C16F}"/>
              </a:ext>
            </a:extLst>
          </p:cNvPr>
          <p:cNvGrpSpPr/>
          <p:nvPr/>
        </p:nvGrpSpPr>
        <p:grpSpPr>
          <a:xfrm>
            <a:off x="387248" y="2441467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E63FB-7F59-2D62-2323-2A0703741213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77E286A-5259-719D-6CBF-2B092BD0C6D5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A178425-C32C-960E-2DEE-0522510DA283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2111EB-383C-0908-C6E1-695F086A7916}"/>
              </a:ext>
            </a:extLst>
          </p:cNvPr>
          <p:cNvSpPr txBox="1"/>
          <p:nvPr/>
        </p:nvSpPr>
        <p:spPr>
          <a:xfrm>
            <a:off x="878294" y="2476390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AF817F-75F8-341D-8534-EE413E288DA4}"/>
              </a:ext>
            </a:extLst>
          </p:cNvPr>
          <p:cNvSpPr txBox="1"/>
          <p:nvPr/>
        </p:nvSpPr>
        <p:spPr>
          <a:xfrm>
            <a:off x="1605628" y="5147875"/>
            <a:ext cx="96118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"</a:t>
            </a:r>
            <a:r>
              <a:rPr lang="en-US" sz="2400" err="1"/>
              <a:t>colcon</a:t>
            </a:r>
            <a:r>
              <a:rPr lang="en-US" sz="2400"/>
              <a:t> build" </a:t>
            </a:r>
            <a:r>
              <a:rPr lang="en-US" sz="2400">
                <a:cs typeface="Calibri"/>
              </a:rPr>
              <a:t> command will build every packages in the source directory and generate 3 additional directories. When modify "</a:t>
            </a:r>
            <a:r>
              <a:rPr lang="en-US" sz="2400" err="1">
                <a:cs typeface="Calibri"/>
              </a:rPr>
              <a:t>src</a:t>
            </a:r>
            <a:r>
              <a:rPr lang="en-US" sz="2400">
                <a:cs typeface="Calibri"/>
              </a:rPr>
              <a:t>", always re-build these 3 directories. (with an exception of using </a:t>
            </a:r>
            <a:r>
              <a:rPr lang="en-US" sz="2400" err="1">
                <a:cs typeface="Calibri"/>
              </a:rPr>
              <a:t>symlink</a:t>
            </a:r>
            <a:r>
              <a:rPr lang="en-US" sz="2400">
                <a:cs typeface="Calibri"/>
              </a:rPr>
              <a:t> install)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5A135E0-91C0-9039-DDF7-0B99A4A8A906}"/>
              </a:ext>
            </a:extLst>
          </p:cNvPr>
          <p:cNvSpPr/>
          <p:nvPr/>
        </p:nvSpPr>
        <p:spPr>
          <a:xfrm>
            <a:off x="5348177" y="3591255"/>
            <a:ext cx="152044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EB1CE-2A7B-4B86-7512-F0AAB9303119}"/>
              </a:ext>
            </a:extLst>
          </p:cNvPr>
          <p:cNvSpPr txBox="1"/>
          <p:nvPr/>
        </p:nvSpPr>
        <p:spPr>
          <a:xfrm>
            <a:off x="5736868" y="2931040"/>
            <a:ext cx="99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colcon</a:t>
            </a:r>
            <a:r>
              <a:rPr lang="en-US"/>
              <a:t> build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A9BED-B40E-9EB3-5D60-40ED6D769648}"/>
              </a:ext>
            </a:extLst>
          </p:cNvPr>
          <p:cNvGrpSpPr/>
          <p:nvPr/>
        </p:nvGrpSpPr>
        <p:grpSpPr>
          <a:xfrm>
            <a:off x="6868617" y="2433974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8F5B1C-BA48-4556-58A4-CD601495C0D1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5B3D6B81-850D-0B46-6234-056BB3249BAF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F492FE1-F7F6-64C3-136D-6733264673F5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2A5583-8582-C7A1-9691-EA402D5358C6}"/>
              </a:ext>
            </a:extLst>
          </p:cNvPr>
          <p:cNvSpPr txBox="1"/>
          <p:nvPr/>
        </p:nvSpPr>
        <p:spPr>
          <a:xfrm>
            <a:off x="7406163" y="2479774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99B7B9-07CD-26FE-C577-DB9E22C0119E}"/>
              </a:ext>
            </a:extLst>
          </p:cNvPr>
          <p:cNvGrpSpPr/>
          <p:nvPr/>
        </p:nvGrpSpPr>
        <p:grpSpPr>
          <a:xfrm>
            <a:off x="547084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412F81-E4EC-520E-D317-48A985EA3503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3A63D511-54EF-EAF1-E72E-712D8A2A1AE3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42535187-031F-961A-BEB2-447C48052180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8BB5F9-5A36-A64E-3B45-92E4BD9CC6E4}"/>
              </a:ext>
            </a:extLst>
          </p:cNvPr>
          <p:cNvGrpSpPr/>
          <p:nvPr/>
        </p:nvGrpSpPr>
        <p:grpSpPr>
          <a:xfrm>
            <a:off x="7025686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6CD1A5-DE1F-5678-13F6-AB3609B9398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0CCD03D-43F1-58B4-FFDC-ECA76E1BC901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8D40F79C-F02A-DDC7-56F1-9DE4B457F9D2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1BC02B-5205-D232-2183-CAA508520853}"/>
              </a:ext>
            </a:extLst>
          </p:cNvPr>
          <p:cNvGrpSpPr/>
          <p:nvPr/>
        </p:nvGrpSpPr>
        <p:grpSpPr>
          <a:xfrm>
            <a:off x="7978210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16FE1D-756D-9D9E-5D67-778003BFF6E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build</a:t>
              </a: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D75A57C-8C50-391B-F43D-76D0AC54E89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A2655D3F-8FDB-F78C-5DA8-04386E1E607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755EDE-53E6-9A34-F43B-02C603C40B58}"/>
              </a:ext>
            </a:extLst>
          </p:cNvPr>
          <p:cNvGrpSpPr/>
          <p:nvPr/>
        </p:nvGrpSpPr>
        <p:grpSpPr>
          <a:xfrm>
            <a:off x="8930734" y="346132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0FB0F4-9C6D-D2F8-2ED6-43B554316794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E28122BF-C748-2E32-40F2-326D17B7C3B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7E93096B-74E6-A989-1F9C-14ACA052558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C6A30C-87EA-4DE9-E5CD-E9FE6CD42684}"/>
              </a:ext>
            </a:extLst>
          </p:cNvPr>
          <p:cNvGrpSpPr/>
          <p:nvPr/>
        </p:nvGrpSpPr>
        <p:grpSpPr>
          <a:xfrm>
            <a:off x="9888224" y="344885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0B51BC-3CB9-C977-A0FA-9F13AA4BA8F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log</a:t>
              </a:r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B1481FE4-C257-D41F-4522-7D3B8C77F9B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CF1621C-A57B-7715-1DBD-381192C71E6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FAAEF3-7753-36C9-9CC7-E4BC3F1884E4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744EF88F-650B-B712-BBDA-AFB6FBA10EE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282490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err="1">
                <a:cs typeface="Angsana New"/>
              </a:rPr>
              <a:t>Build</a:t>
            </a:r>
            <a:r>
              <a:rPr lang="th-TH" sz="4400">
                <a:cs typeface="Angsana New"/>
              </a:rPr>
              <a:t>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63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2A57C8-09DB-B04E-1910-26C0C885C16F}"/>
              </a:ext>
            </a:extLst>
          </p:cNvPr>
          <p:cNvGrpSpPr/>
          <p:nvPr/>
        </p:nvGrpSpPr>
        <p:grpSpPr>
          <a:xfrm>
            <a:off x="387248" y="2441467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E63FB-7F59-2D62-2323-2A0703741213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77E286A-5259-719D-6CBF-2B092BD0C6D5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A178425-C32C-960E-2DEE-0522510DA283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2111EB-383C-0908-C6E1-695F086A7916}"/>
              </a:ext>
            </a:extLst>
          </p:cNvPr>
          <p:cNvSpPr txBox="1"/>
          <p:nvPr/>
        </p:nvSpPr>
        <p:spPr>
          <a:xfrm>
            <a:off x="878294" y="2476390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AF817F-75F8-341D-8534-EE413E288DA4}"/>
              </a:ext>
            </a:extLst>
          </p:cNvPr>
          <p:cNvSpPr txBox="1"/>
          <p:nvPr/>
        </p:nvSpPr>
        <p:spPr>
          <a:xfrm>
            <a:off x="1605628" y="5147875"/>
            <a:ext cx="96118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"Install" directory is the location of codes that will be used by the ROS2 system. Therefore, only modifying "</a:t>
            </a:r>
            <a:r>
              <a:rPr lang="en-US" sz="2400" err="1">
                <a:cs typeface="Calibri"/>
              </a:rPr>
              <a:t>src</a:t>
            </a:r>
            <a:r>
              <a:rPr lang="en-US" sz="2400">
                <a:cs typeface="Calibri"/>
              </a:rPr>
              <a:t>" will not change the behavior of your system in run time.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5A135E0-91C0-9039-DDF7-0B99A4A8A906}"/>
              </a:ext>
            </a:extLst>
          </p:cNvPr>
          <p:cNvSpPr/>
          <p:nvPr/>
        </p:nvSpPr>
        <p:spPr>
          <a:xfrm>
            <a:off x="5348177" y="3591255"/>
            <a:ext cx="152044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EB1CE-2A7B-4B86-7512-F0AAB9303119}"/>
              </a:ext>
            </a:extLst>
          </p:cNvPr>
          <p:cNvSpPr txBox="1"/>
          <p:nvPr/>
        </p:nvSpPr>
        <p:spPr>
          <a:xfrm>
            <a:off x="5736868" y="2931040"/>
            <a:ext cx="99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colcon</a:t>
            </a:r>
            <a:r>
              <a:rPr lang="en-US"/>
              <a:t> build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A9BED-B40E-9EB3-5D60-40ED6D769648}"/>
              </a:ext>
            </a:extLst>
          </p:cNvPr>
          <p:cNvGrpSpPr/>
          <p:nvPr/>
        </p:nvGrpSpPr>
        <p:grpSpPr>
          <a:xfrm>
            <a:off x="6868617" y="2433974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8F5B1C-BA48-4556-58A4-CD601495C0D1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5B3D6B81-850D-0B46-6234-056BB3249BAF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F492FE1-F7F6-64C3-136D-6733264673F5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2A5583-8582-C7A1-9691-EA402D5358C6}"/>
              </a:ext>
            </a:extLst>
          </p:cNvPr>
          <p:cNvSpPr txBox="1"/>
          <p:nvPr/>
        </p:nvSpPr>
        <p:spPr>
          <a:xfrm>
            <a:off x="7406163" y="2479774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99B7B9-07CD-26FE-C577-DB9E22C0119E}"/>
              </a:ext>
            </a:extLst>
          </p:cNvPr>
          <p:cNvGrpSpPr/>
          <p:nvPr/>
        </p:nvGrpSpPr>
        <p:grpSpPr>
          <a:xfrm>
            <a:off x="547084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412F81-E4EC-520E-D317-48A985EA3503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3A63D511-54EF-EAF1-E72E-712D8A2A1AE3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42535187-031F-961A-BEB2-447C48052180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8BB5F9-5A36-A64E-3B45-92E4BD9CC6E4}"/>
              </a:ext>
            </a:extLst>
          </p:cNvPr>
          <p:cNvGrpSpPr/>
          <p:nvPr/>
        </p:nvGrpSpPr>
        <p:grpSpPr>
          <a:xfrm>
            <a:off x="7025686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6CD1A5-DE1F-5678-13F6-AB3609B9398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0CCD03D-43F1-58B4-FFDC-ECA76E1BC901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8D40F79C-F02A-DDC7-56F1-9DE4B457F9D2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1BC02B-5205-D232-2183-CAA508520853}"/>
              </a:ext>
            </a:extLst>
          </p:cNvPr>
          <p:cNvGrpSpPr/>
          <p:nvPr/>
        </p:nvGrpSpPr>
        <p:grpSpPr>
          <a:xfrm>
            <a:off x="7978210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16FE1D-756D-9D9E-5D67-778003BFF6E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build</a:t>
              </a: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D75A57C-8C50-391B-F43D-76D0AC54E89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A2655D3F-8FDB-F78C-5DA8-04386E1E607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755EDE-53E6-9A34-F43B-02C603C40B58}"/>
              </a:ext>
            </a:extLst>
          </p:cNvPr>
          <p:cNvGrpSpPr/>
          <p:nvPr/>
        </p:nvGrpSpPr>
        <p:grpSpPr>
          <a:xfrm>
            <a:off x="8930734" y="346132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0FB0F4-9C6D-D2F8-2ED6-43B554316794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E28122BF-C748-2E32-40F2-326D17B7C3B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7E93096B-74E6-A989-1F9C-14ACA052558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C6A30C-87EA-4DE9-E5CD-E9FE6CD42684}"/>
              </a:ext>
            </a:extLst>
          </p:cNvPr>
          <p:cNvGrpSpPr/>
          <p:nvPr/>
        </p:nvGrpSpPr>
        <p:grpSpPr>
          <a:xfrm>
            <a:off x="9888224" y="344885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0B51BC-3CB9-C977-A0FA-9F13AA4BA8F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log</a:t>
              </a:r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B1481FE4-C257-D41F-4522-7D3B8C77F9B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CF1621C-A57B-7715-1DBD-381192C71E6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CEA3FD-D961-85AB-01BD-83D606456F92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EB78DDC-088C-D95C-C167-E243E3042AF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073608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err="1">
                <a:cs typeface="Angsana New"/>
              </a:rPr>
              <a:t>Build</a:t>
            </a:r>
            <a:r>
              <a:rPr lang="th-TH" sz="4400">
                <a:cs typeface="Angsana New"/>
              </a:rPr>
              <a:t>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64</a:t>
            </a:fld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2A57C8-09DB-B04E-1910-26C0C885C16F}"/>
              </a:ext>
            </a:extLst>
          </p:cNvPr>
          <p:cNvGrpSpPr/>
          <p:nvPr/>
        </p:nvGrpSpPr>
        <p:grpSpPr>
          <a:xfrm>
            <a:off x="387248" y="2441467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E63FB-7F59-2D62-2323-2A0703741213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77E286A-5259-719D-6CBF-2B092BD0C6D5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A178425-C32C-960E-2DEE-0522510DA283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2111EB-383C-0908-C6E1-695F086A7916}"/>
              </a:ext>
            </a:extLst>
          </p:cNvPr>
          <p:cNvSpPr txBox="1"/>
          <p:nvPr/>
        </p:nvSpPr>
        <p:spPr>
          <a:xfrm>
            <a:off x="878294" y="2476390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AF817F-75F8-341D-8534-EE413E288DA4}"/>
              </a:ext>
            </a:extLst>
          </p:cNvPr>
          <p:cNvSpPr txBox="1"/>
          <p:nvPr/>
        </p:nvSpPr>
        <p:spPr>
          <a:xfrm>
            <a:off x="1605628" y="5147875"/>
            <a:ext cx="96118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"Install" directory is the location of codes that will be used by the ROS2 system. Therefore, only modifying "</a:t>
            </a:r>
            <a:r>
              <a:rPr lang="en-US" sz="2400" err="1">
                <a:cs typeface="Calibri"/>
              </a:rPr>
              <a:t>src</a:t>
            </a:r>
            <a:r>
              <a:rPr lang="en-US" sz="2400">
                <a:cs typeface="Calibri"/>
              </a:rPr>
              <a:t>" will not change the behavior of your system in run time.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5A135E0-91C0-9039-DDF7-0B99A4A8A906}"/>
              </a:ext>
            </a:extLst>
          </p:cNvPr>
          <p:cNvSpPr/>
          <p:nvPr/>
        </p:nvSpPr>
        <p:spPr>
          <a:xfrm>
            <a:off x="5348177" y="3591255"/>
            <a:ext cx="152044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EB1CE-2A7B-4B86-7512-F0AAB9303119}"/>
              </a:ext>
            </a:extLst>
          </p:cNvPr>
          <p:cNvSpPr txBox="1"/>
          <p:nvPr/>
        </p:nvSpPr>
        <p:spPr>
          <a:xfrm>
            <a:off x="5736868" y="2931040"/>
            <a:ext cx="99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colcon</a:t>
            </a:r>
            <a:r>
              <a:rPr lang="en-US"/>
              <a:t> build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BA9BED-B40E-9EB3-5D60-40ED6D769648}"/>
              </a:ext>
            </a:extLst>
          </p:cNvPr>
          <p:cNvGrpSpPr/>
          <p:nvPr/>
        </p:nvGrpSpPr>
        <p:grpSpPr>
          <a:xfrm>
            <a:off x="6868617" y="2433974"/>
            <a:ext cx="4812074" cy="2572848"/>
            <a:chOff x="722827" y="2200279"/>
            <a:chExt cx="8539037" cy="6657319"/>
          </a:xfrm>
          <a:solidFill>
            <a:srgbClr val="F5E7C3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8F5B1C-BA48-4556-58A4-CD601495C0D1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5B3D6B81-850D-0B46-6234-056BB3249BAF}"/>
                </a:ext>
              </a:extLst>
            </p:cNvPr>
            <p:cNvSpPr/>
            <p:nvPr/>
          </p:nvSpPr>
          <p:spPr>
            <a:xfrm rot="5400000">
              <a:off x="521882" y="2401224"/>
              <a:ext cx="1136388" cy="7344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F492FE1-F7F6-64C3-136D-6733264673F5}"/>
                </a:ext>
              </a:extLst>
            </p:cNvPr>
            <p:cNvSpPr/>
            <p:nvPr/>
          </p:nvSpPr>
          <p:spPr>
            <a:xfrm rot="16200000">
              <a:off x="766762" y="2471736"/>
              <a:ext cx="752474" cy="400049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2A5583-8582-C7A1-9691-EA402D5358C6}"/>
              </a:ext>
            </a:extLst>
          </p:cNvPr>
          <p:cNvSpPr txBox="1"/>
          <p:nvPr/>
        </p:nvSpPr>
        <p:spPr>
          <a:xfrm>
            <a:off x="7406163" y="2479774"/>
            <a:ext cx="14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[workspace]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99B7B9-07CD-26FE-C577-DB9E22C0119E}"/>
              </a:ext>
            </a:extLst>
          </p:cNvPr>
          <p:cNvGrpSpPr/>
          <p:nvPr/>
        </p:nvGrpSpPr>
        <p:grpSpPr>
          <a:xfrm>
            <a:off x="547084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412F81-E4EC-520E-D317-48A985EA3503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3A63D511-54EF-EAF1-E72E-712D8A2A1AE3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42535187-031F-961A-BEB2-447C48052180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8BB5F9-5A36-A64E-3B45-92E4BD9CC6E4}"/>
              </a:ext>
            </a:extLst>
          </p:cNvPr>
          <p:cNvGrpSpPr/>
          <p:nvPr/>
        </p:nvGrpSpPr>
        <p:grpSpPr>
          <a:xfrm>
            <a:off x="7025686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6CD1A5-DE1F-5678-13F6-AB3609B9398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src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0CCD03D-43F1-58B4-FFDC-ECA76E1BC901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8D40F79C-F02A-DDC7-56F1-9DE4B457F9D2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1BC02B-5205-D232-2183-CAA508520853}"/>
              </a:ext>
            </a:extLst>
          </p:cNvPr>
          <p:cNvGrpSpPr/>
          <p:nvPr/>
        </p:nvGrpSpPr>
        <p:grpSpPr>
          <a:xfrm>
            <a:off x="7978210" y="3461322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16FE1D-756D-9D9E-5D67-778003BFF6E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build</a:t>
              </a: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CD75A57C-8C50-391B-F43D-76D0AC54E89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A2655D3F-8FDB-F78C-5DA8-04386E1E607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755EDE-53E6-9A34-F43B-02C603C40B58}"/>
              </a:ext>
            </a:extLst>
          </p:cNvPr>
          <p:cNvGrpSpPr/>
          <p:nvPr/>
        </p:nvGrpSpPr>
        <p:grpSpPr>
          <a:xfrm>
            <a:off x="8930734" y="346132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0FB0F4-9C6D-D2F8-2ED6-43B554316794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E28122BF-C748-2E32-40F2-326D17B7C3B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7E93096B-74E6-A989-1F9C-14ACA052558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C6A30C-87EA-4DE9-E5CD-E9FE6CD42684}"/>
              </a:ext>
            </a:extLst>
          </p:cNvPr>
          <p:cNvGrpSpPr/>
          <p:nvPr/>
        </p:nvGrpSpPr>
        <p:grpSpPr>
          <a:xfrm>
            <a:off x="9888224" y="3448851"/>
            <a:ext cx="907158" cy="637250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0B51BC-3CB9-C977-A0FA-9F13AA4BA8F5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log</a:t>
              </a:r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B1481FE4-C257-D41F-4522-7D3B8C77F9B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2CF1621C-A57B-7715-1DBD-381192C71E6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6B2D08-8904-1E0E-1D23-429D9C12286F}"/>
              </a:ext>
            </a:extLst>
          </p:cNvPr>
          <p:cNvSpPr txBox="1"/>
          <p:nvPr/>
        </p:nvSpPr>
        <p:spPr>
          <a:xfrm>
            <a:off x="4434060" y="1843523"/>
            <a:ext cx="74194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You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must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not</a:t>
            </a:r>
            <a:r>
              <a:rPr lang="th-TH" sz="2400">
                <a:cs typeface="Cordia New"/>
              </a:rPr>
              <a:t> </a:t>
            </a:r>
            <a:r>
              <a:rPr lang="th-TH" sz="2400" err="1">
                <a:cs typeface="Cordia New"/>
              </a:rPr>
              <a:t>create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workspace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inside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another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workspace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A0DA3-E1C0-174D-CAD5-0CC641A815E8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C7F58234-3330-E9B4-362F-CADA7ABEAD6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336114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Creating a new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1987817" y="2962199"/>
            <a:ext cx="297758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mkdir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–p ~/[xxx]_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ws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src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cd </a:t>
            </a:r>
            <a:r>
              <a:rPr lang="en-US" altLang="en-US"/>
              <a:t>~/[xxx]_</a:t>
            </a:r>
            <a:r>
              <a:rPr lang="en-US" altLang="en-US" err="1"/>
              <a:t>ws</a:t>
            </a:r>
            <a:br>
              <a:rPr lang="en-US" altLang="en-US"/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colcon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3BA31-F7AB-422F-B958-8C0A17F88E06}"/>
              </a:ext>
            </a:extLst>
          </p:cNvPr>
          <p:cNvSpPr txBox="1"/>
          <p:nvPr/>
        </p:nvSpPr>
        <p:spPr>
          <a:xfrm>
            <a:off x="6846897" y="3037760"/>
            <a:ext cx="42003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source ~</a:t>
            </a:r>
            <a:r>
              <a:rPr lang="en-US" altLang="en-US"/>
              <a:t>/[xxx]_</a:t>
            </a:r>
            <a:r>
              <a:rPr lang="en-US" altLang="en-US" err="1"/>
              <a:t>ws</a:t>
            </a:r>
            <a:r>
              <a:rPr lang="en-US" altLang="en-US"/>
              <a:t>/install/</a:t>
            </a:r>
            <a:r>
              <a:rPr lang="en-US" altLang="en-US" err="1"/>
              <a:t>local_setup.bash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3D63-657F-4CA4-B0A0-033B42B7A498}"/>
              </a:ext>
            </a:extLst>
          </p:cNvPr>
          <p:cNvSpPr txBox="1"/>
          <p:nvPr/>
        </p:nvSpPr>
        <p:spPr>
          <a:xfrm>
            <a:off x="7028814" y="2197372"/>
            <a:ext cx="4598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Adding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workspace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 .</a:t>
            </a:r>
            <a:r>
              <a:rPr lang="th-TH" sz="2400" err="1">
                <a:cs typeface="Cordia New"/>
              </a:rPr>
              <a:t>bashrc</a:t>
            </a:r>
            <a:endParaRPr lang="en-US" err="1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6D08B3EF-323A-BB71-AF2C-4B208BC63C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A931D-08CE-98A4-A400-C7CA79F25EBE}"/>
              </a:ext>
            </a:extLst>
          </p:cNvPr>
          <p:cNvSpPr txBox="1"/>
          <p:nvPr/>
        </p:nvSpPr>
        <p:spPr>
          <a:xfrm>
            <a:off x="1275714" y="2197371"/>
            <a:ext cx="4598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Create</a:t>
            </a:r>
            <a:r>
              <a:rPr lang="th-TH" sz="2400">
                <a:cs typeface="Cordia New"/>
              </a:rPr>
              <a:t> and </a:t>
            </a:r>
            <a:r>
              <a:rPr lang="th-TH" sz="2400" err="1">
                <a:cs typeface="Cordia New"/>
              </a:rPr>
              <a:t>build</a:t>
            </a:r>
            <a:r>
              <a:rPr lang="th-TH" sz="2400">
                <a:cs typeface="Cordia New"/>
              </a:rPr>
              <a:t> a </a:t>
            </a:r>
            <a:r>
              <a:rPr lang="th-TH" sz="2400" err="1">
                <a:cs typeface="Cordia New"/>
              </a:rPr>
              <a:t>new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workspace</a:t>
            </a:r>
            <a:endParaRPr lang="th-TH" sz="2400" err="1">
              <a:ea typeface="Calibri"/>
              <a:cs typeface="Cordia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1235D-031E-2D04-4941-318F58D63AE5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E716CC6C-9FCE-D848-0F40-0F663526B76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530434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4366104-9109-4FA2-8A28-31CCC2FC5B1C}"/>
              </a:ext>
            </a:extLst>
          </p:cNvPr>
          <p:cNvGrpSpPr/>
          <p:nvPr/>
        </p:nvGrpSpPr>
        <p:grpSpPr>
          <a:xfrm>
            <a:off x="3956243" y="1746809"/>
            <a:ext cx="7502332" cy="4341590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73976-9B75-4A7A-A048-A3CAC4D0A050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B4152DD4-DA21-497A-837D-982B40BBF2C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ABF72358-FA0C-4335-88EC-3ADBE1CA739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531995" cy="1450757"/>
          </a:xfrm>
        </p:spPr>
        <p:txBody>
          <a:bodyPr/>
          <a:lstStyle/>
          <a:p>
            <a:r>
              <a:rPr lang="en-US"/>
              <a:t>Package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9AA378-0565-4F2E-833D-86AEF977E4DD}"/>
              </a:ext>
            </a:extLst>
          </p:cNvPr>
          <p:cNvGrpSpPr/>
          <p:nvPr/>
        </p:nvGrpSpPr>
        <p:grpSpPr>
          <a:xfrm>
            <a:off x="985718" y="342900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52D5FD-33AC-4E92-B4E2-2618E74C5CE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[pkg]</a:t>
              </a: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CE0038E5-10CF-4D2D-A601-34D562D9020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EDCB0D06-54F9-46E8-B5FB-FB4115DDD89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FEFC-621A-419F-8308-87A6B5DFDEB3}"/>
              </a:ext>
            </a:extLst>
          </p:cNvPr>
          <p:cNvGrpSpPr/>
          <p:nvPr/>
        </p:nvGrpSpPr>
        <p:grpSpPr>
          <a:xfrm>
            <a:off x="4584829" y="194677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D4E71E-3BF3-49EF-A3A0-E5EE624F77E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src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27F30258-267E-43CC-9D69-51BCD878F5C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5947EB2-2582-4A20-BF3C-E69263E90BE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058178-1E6B-4F5C-A51B-6B96844FC3E6}"/>
              </a:ext>
            </a:extLst>
          </p:cNvPr>
          <p:cNvGrpSpPr/>
          <p:nvPr/>
        </p:nvGrpSpPr>
        <p:grpSpPr>
          <a:xfrm>
            <a:off x="6926450" y="194677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F7E48F-B6BF-478F-BAA1-DCFA3FE3C5DF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include</a:t>
              </a:r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B1519432-5CF0-4F64-8A80-26508232D02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1F941EFF-0F2A-464A-B107-745EC084DFAC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2916E9-078A-46C2-984E-803F3150D1E6}"/>
              </a:ext>
            </a:extLst>
          </p:cNvPr>
          <p:cNvGrpSpPr/>
          <p:nvPr/>
        </p:nvGrpSpPr>
        <p:grpSpPr>
          <a:xfrm>
            <a:off x="4543424" y="501120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3A98A8-178D-46CB-AB27-C2000A90D37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</a:t>
              </a:r>
              <a:r>
                <a:rPr lang="en-US" sz="1400" err="1">
                  <a:solidFill>
                    <a:schemeClr val="tx1"/>
                  </a:solidFill>
                </a:rPr>
                <a:t>pkg_name</a:t>
              </a:r>
              <a:r>
                <a:rPr lang="en-US" sz="1400">
                  <a:solidFill>
                    <a:schemeClr val="tx1"/>
                  </a:solidFill>
                </a:rPr>
                <a:t>]</a:t>
              </a:r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F2DB5099-8696-448C-9D43-C50F735AED0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4B09EE08-9391-4969-AC2F-88D587CCF97B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74A650-A861-4065-BCCE-483D45E0FE99}"/>
              </a:ext>
            </a:extLst>
          </p:cNvPr>
          <p:cNvGrpSpPr/>
          <p:nvPr/>
        </p:nvGrpSpPr>
        <p:grpSpPr>
          <a:xfrm>
            <a:off x="4573453" y="3056875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28041C-8AE9-40E7-9909-7D39DBFCF9D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C1842309-F503-4DE7-86FF-B43D37F5EA3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ACB3ADBB-D381-4D90-9702-2D84E5F01585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9F7232-C2BC-442C-9E70-B311E05C0EB6}"/>
              </a:ext>
            </a:extLst>
          </p:cNvPr>
          <p:cNvGrpSpPr/>
          <p:nvPr/>
        </p:nvGrpSpPr>
        <p:grpSpPr>
          <a:xfrm>
            <a:off x="6926450" y="306896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EAC141-FC8F-4A08-BE9F-3D4B3ED3637A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doc</a:t>
              </a:r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3BD03B87-1B96-4AA8-BED9-0A1E42D4D06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90BB3F69-E391-409C-AFE2-E234FA9102A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5760CCA-A5E6-4ACE-8BEB-0E3AB2985416}"/>
              </a:ext>
            </a:extLst>
          </p:cNvPr>
          <p:cNvSpPr/>
          <p:nvPr/>
        </p:nvSpPr>
        <p:spPr>
          <a:xfrm>
            <a:off x="9320926" y="2027074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9E90C5-8C9F-4D84-89DC-0E9917E7FFB2}"/>
              </a:ext>
            </a:extLst>
          </p:cNvPr>
          <p:cNvSpPr/>
          <p:nvPr/>
        </p:nvSpPr>
        <p:spPr>
          <a:xfrm>
            <a:off x="9320926" y="3140939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README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BBB6A7A-91C3-47EE-BD1A-9EBB554698E5}"/>
              </a:ext>
            </a:extLst>
          </p:cNvPr>
          <p:cNvSpPr/>
          <p:nvPr/>
        </p:nvSpPr>
        <p:spPr>
          <a:xfrm>
            <a:off x="7070018" y="510358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setup.py*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950D2D3-9343-4DC0-8846-2F00D452D7B9}"/>
              </a:ext>
            </a:extLst>
          </p:cNvPr>
          <p:cNvGrpSpPr/>
          <p:nvPr/>
        </p:nvGrpSpPr>
        <p:grpSpPr>
          <a:xfrm>
            <a:off x="4584829" y="4026081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6F4D162-DB63-4A36-9CB9-DB65680FBB63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config</a:t>
              </a:r>
            </a:p>
          </p:txBody>
        </p:sp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7F36C242-CD7E-459A-9294-81FFBFCA792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Right Triangle 70">
              <a:extLst>
                <a:ext uri="{FF2B5EF4-FFF2-40B4-BE49-F238E27FC236}">
                  <a16:creationId xmlns:a16="http://schemas.microsoft.com/office/drawing/2014/main" id="{A481D35D-36B0-42C3-B3B8-41604496011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BC08A0-A02C-4FBA-9D5F-1CA577E86DBE}"/>
              </a:ext>
            </a:extLst>
          </p:cNvPr>
          <p:cNvGrpSpPr/>
          <p:nvPr/>
        </p:nvGrpSpPr>
        <p:grpSpPr>
          <a:xfrm>
            <a:off x="6925376" y="405636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8BEBA53-56AD-408F-99E1-C04EE434D484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launch</a:t>
              </a: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FA6B9289-76EA-487A-A75D-2DB2EF88A3A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0E65E75D-2C9E-4B1E-A720-1BC5E0E3E201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2D73499-3C70-4734-8F6B-6EA46125EFFC}"/>
              </a:ext>
            </a:extLst>
          </p:cNvPr>
          <p:cNvSpPr/>
          <p:nvPr/>
        </p:nvSpPr>
        <p:spPr>
          <a:xfrm>
            <a:off x="9336793" y="410479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D6B456-C657-4AD8-A71B-9A091D79AB0A}"/>
              </a:ext>
            </a:extLst>
          </p:cNvPr>
          <p:cNvSpPr/>
          <p:nvPr/>
        </p:nvSpPr>
        <p:spPr>
          <a:xfrm>
            <a:off x="9336793" y="510358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LICENSE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EC669D-1B17-47D7-9AF1-2A776CE6FD4C}"/>
              </a:ext>
            </a:extLst>
          </p:cNvPr>
          <p:cNvSpPr/>
          <p:nvPr/>
        </p:nvSpPr>
        <p:spPr>
          <a:xfrm>
            <a:off x="2953442" y="3631880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B37D-D656-4602-9777-8495999B2E02}"/>
              </a:ext>
            </a:extLst>
          </p:cNvPr>
          <p:cNvSpPr txBox="1"/>
          <p:nvPr/>
        </p:nvSpPr>
        <p:spPr>
          <a:xfrm>
            <a:off x="5854978" y="2206021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code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8F55D1-6768-4DDB-A26C-599EB4D687CF}"/>
              </a:ext>
            </a:extLst>
          </p:cNvPr>
          <p:cNvSpPr txBox="1"/>
          <p:nvPr/>
        </p:nvSpPr>
        <p:spPr>
          <a:xfrm>
            <a:off x="8185229" y="2143654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Headers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D8147D-C44E-4913-83BB-C1C5029C1584}"/>
              </a:ext>
            </a:extLst>
          </p:cNvPr>
          <p:cNvSpPr txBox="1"/>
          <p:nvPr/>
        </p:nvSpPr>
        <p:spPr>
          <a:xfrm>
            <a:off x="5811320" y="5322279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py</a:t>
            </a:r>
            <a:r>
              <a:rPr lang="en-US"/>
              <a:t> code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9993D-C5D7-4BB2-8654-A2A40EDDD850}"/>
              </a:ext>
            </a:extLst>
          </p:cNvPr>
          <p:cNvSpPr txBox="1"/>
          <p:nvPr/>
        </p:nvSpPr>
        <p:spPr>
          <a:xfrm>
            <a:off x="8212466" y="4266548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Launch file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4D84B2-AC4C-4739-A597-9A4B349E9D54}"/>
              </a:ext>
            </a:extLst>
          </p:cNvPr>
          <p:cNvSpPr txBox="1"/>
          <p:nvPr/>
        </p:nvSpPr>
        <p:spPr>
          <a:xfrm>
            <a:off x="10461079" y="2161266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CMake</a:t>
            </a:r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26AE-BA08-4A3E-8ED5-398F0569D44A}"/>
              </a:ext>
            </a:extLst>
          </p:cNvPr>
          <p:cNvSpPr txBox="1"/>
          <p:nvPr/>
        </p:nvSpPr>
        <p:spPr>
          <a:xfrm>
            <a:off x="5814401" y="4175602"/>
            <a:ext cx="132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Setting Parameters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123D98-D34E-4817-9EBF-187535F7A579}"/>
              </a:ext>
            </a:extLst>
          </p:cNvPr>
          <p:cNvSpPr txBox="1"/>
          <p:nvPr/>
        </p:nvSpPr>
        <p:spPr>
          <a:xfrm>
            <a:off x="5835550" y="3346920"/>
            <a:ext cx="13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2928B4-C8F6-44DE-A259-A9351E73B766}"/>
              </a:ext>
            </a:extLst>
          </p:cNvPr>
          <p:cNvSpPr txBox="1"/>
          <p:nvPr/>
        </p:nvSpPr>
        <p:spPr>
          <a:xfrm>
            <a:off x="8199961" y="3360679"/>
            <a:ext cx="13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.doc/.pdf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DF61F0-E4D5-4174-88CF-AD5C64F5BE90}"/>
              </a:ext>
            </a:extLst>
          </p:cNvPr>
          <p:cNvSpPr txBox="1"/>
          <p:nvPr/>
        </p:nvSpPr>
        <p:spPr>
          <a:xfrm>
            <a:off x="3817435" y="6056703"/>
            <a:ext cx="83757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https://automaticaddison.com/organizing-files-and-folders-inside-a-ros-2-package/</a:t>
            </a:r>
          </a:p>
        </p:txBody>
      </p:sp>
      <p:pic>
        <p:nvPicPr>
          <p:cNvPr id="10" name="Google Shape;67;p15">
            <a:extLst>
              <a:ext uri="{FF2B5EF4-FFF2-40B4-BE49-F238E27FC236}">
                <a16:creationId xmlns:a16="http://schemas.microsoft.com/office/drawing/2014/main" id="{06004A41-0726-CBAE-92DC-B41C3C4AA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29CE5-0965-E868-E284-5086E3774649}"/>
              </a:ext>
            </a:extLst>
          </p:cNvPr>
          <p:cNvSpPr txBox="1"/>
          <p:nvPr/>
        </p:nvSpPr>
        <p:spPr>
          <a:xfrm>
            <a:off x="10556470" y="4357064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Package Identifier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A9C58-E918-BE6D-1B7F-90D23BB6C32E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F55117D-5AAA-EB2C-D5A1-EAC459B7812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541062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Creating a ROS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432C9-30F5-48E0-9824-7858D2FE87AB}"/>
              </a:ext>
            </a:extLst>
          </p:cNvPr>
          <p:cNvSpPr txBox="1"/>
          <p:nvPr/>
        </p:nvSpPr>
        <p:spPr>
          <a:xfrm>
            <a:off x="7113785" y="2566767"/>
            <a:ext cx="4598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Package</a:t>
            </a:r>
            <a:r>
              <a:rPr lang="en-US" sz="2400">
                <a:cs typeface="Calibri"/>
              </a:rPr>
              <a:t> </a:t>
            </a:r>
            <a:r>
              <a:rPr lang="en-US" sz="2400"/>
              <a:t>with Python</a:t>
            </a:r>
            <a:endParaRPr lang="en-US" sz="24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593845" y="2382101"/>
            <a:ext cx="606412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cd </a:t>
            </a:r>
            <a:r>
              <a:rPr lang="en-US" altLang="en-US"/>
              <a:t>~/[xxx]_</a:t>
            </a:r>
            <a:r>
              <a:rPr lang="en-US" altLang="en-US" err="1"/>
              <a:t>ws</a:t>
            </a:r>
            <a:r>
              <a:rPr lang="en-US" altLang="en-US"/>
              <a:t>/</a:t>
            </a:r>
            <a:r>
              <a:rPr lang="en-US" altLang="en-US" err="1"/>
              <a:t>src</a:t>
            </a:r>
            <a:br>
              <a:rPr lang="en-US" altLang="en-US"/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ros2 pkg create --build-type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ament_python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package_name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B76AB-10EB-4366-BCB8-E44712AC0A44}"/>
              </a:ext>
            </a:extLst>
          </p:cNvPr>
          <p:cNvSpPr txBox="1"/>
          <p:nvPr/>
        </p:nvSpPr>
        <p:spPr>
          <a:xfrm>
            <a:off x="633412" y="4210759"/>
            <a:ext cx="611314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The package that we create must be in the </a:t>
            </a:r>
            <a:r>
              <a:rPr lang="en-US" sz="2400" err="1"/>
              <a:t>src</a:t>
            </a:r>
            <a:r>
              <a:rPr lang="en-US" sz="2400"/>
              <a:t> directory of our workspace. 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28FAE-629F-4DC1-B752-53621DBE9EA2}"/>
              </a:ext>
            </a:extLst>
          </p:cNvPr>
          <p:cNvSpPr txBox="1"/>
          <p:nvPr/>
        </p:nvSpPr>
        <p:spPr>
          <a:xfrm>
            <a:off x="2610806" y="5435187"/>
            <a:ext cx="583864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err="1">
                <a:cs typeface="Cordia New"/>
              </a:rPr>
              <a:t>W</a:t>
            </a:r>
            <a:r>
              <a:rPr lang="th-TH" sz="2400" err="1">
                <a:ea typeface="+mn-lt"/>
                <a:cs typeface="+mn-lt"/>
              </a:rPr>
              <a:t>Creating</a:t>
            </a:r>
            <a:r>
              <a:rPr lang="th-TH" sz="2400">
                <a:ea typeface="+mn-lt"/>
                <a:cs typeface="+mn-lt"/>
              </a:rPr>
              <a:t> a ROS </a:t>
            </a:r>
            <a:r>
              <a:rPr lang="th-TH" sz="2400" err="1">
                <a:ea typeface="+mn-lt"/>
                <a:cs typeface="+mn-lt"/>
              </a:rPr>
              <a:t>Package</a:t>
            </a:r>
            <a:r>
              <a:rPr lang="th-TH" sz="2400" err="1">
                <a:cs typeface="Cordia New"/>
              </a:rPr>
              <a:t>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if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have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both</a:t>
            </a:r>
            <a:r>
              <a:rPr lang="th-TH" sz="2400">
                <a:cs typeface="Cordia New"/>
              </a:rPr>
              <a:t> C++ and </a:t>
            </a:r>
            <a:r>
              <a:rPr lang="th-TH" sz="2400" err="1">
                <a:cs typeface="Cordia New"/>
              </a:rPr>
              <a:t>Python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files</a:t>
            </a:r>
            <a:r>
              <a:rPr lang="th-TH" sz="2400">
                <a:cs typeface="Cordia New"/>
              </a:rPr>
              <a:t> ?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BE746-95B6-4ADA-BB0E-1B7A825D0204}"/>
              </a:ext>
            </a:extLst>
          </p:cNvPr>
          <p:cNvSpPr txBox="1"/>
          <p:nvPr/>
        </p:nvSpPr>
        <p:spPr>
          <a:xfrm>
            <a:off x="7113785" y="3565998"/>
            <a:ext cx="4598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Package</a:t>
            </a:r>
            <a:r>
              <a:rPr lang="en-US" sz="2400">
                <a:cs typeface="Calibri"/>
              </a:rPr>
              <a:t> </a:t>
            </a:r>
            <a:r>
              <a:rPr lang="en-US" sz="2400"/>
              <a:t>with C</a:t>
            </a:r>
            <a:r>
              <a:rPr lang="en-US" sz="2400">
                <a:cs typeface="Calibri"/>
              </a:rPr>
              <a:t>++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3A74C-280C-4129-AA63-104E19455D66}"/>
              </a:ext>
            </a:extLst>
          </p:cNvPr>
          <p:cNvSpPr txBox="1"/>
          <p:nvPr/>
        </p:nvSpPr>
        <p:spPr>
          <a:xfrm>
            <a:off x="593845" y="3381332"/>
            <a:ext cx="606412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cd </a:t>
            </a:r>
            <a:r>
              <a:rPr lang="en-US" altLang="en-US"/>
              <a:t>~/[xxx]_</a:t>
            </a:r>
            <a:r>
              <a:rPr lang="en-US" altLang="en-US" err="1"/>
              <a:t>ws</a:t>
            </a:r>
            <a:r>
              <a:rPr lang="en-US" altLang="en-US"/>
              <a:t>/</a:t>
            </a:r>
            <a:r>
              <a:rPr lang="en-US" altLang="en-US" err="1"/>
              <a:t>src</a:t>
            </a:r>
            <a:br>
              <a:rPr lang="en-US" altLang="en-US"/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&gt;&gt; ros2 pkg create --build-type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ament_</a:t>
            </a:r>
            <a:r>
              <a:rPr lang="en-US" altLang="en-US" err="1"/>
              <a:t>cmake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[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package_name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18A0D90F-A67D-5696-8D21-FBD7B903EA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C3FB9-6F59-642D-42B9-79D95B6E7229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6E44BF9-BAA7-10F6-8EB5-2C4CBCA11D8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83834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Creating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my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first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pkg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2809874" y="2527791"/>
            <a:ext cx="651994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lang="en-US" altLang="en-US"/>
              <a:t>~/[xxx]_</a:t>
            </a:r>
            <a:r>
              <a:rPr lang="en-US" altLang="en-US" err="1"/>
              <a:t>ws</a:t>
            </a:r>
            <a:r>
              <a:rPr lang="en-US" altLang="en-US"/>
              <a:t>/</a:t>
            </a:r>
            <a:r>
              <a:rPr lang="en-US" altLang="en-US" err="1"/>
              <a:t>src</a:t>
            </a:r>
            <a:br>
              <a:rPr lang="en-US" altLang="en-US"/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ros2 pkg create --build-type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ament_python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lang="en-US" altLang="en-US" err="1"/>
              <a:t>my_first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altLang="en-US" err="1"/>
              <a:t>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..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colcon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build --packages-select </a:t>
            </a:r>
            <a:r>
              <a:rPr lang="en-US" altLang="en-US" err="1"/>
              <a:t>my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altLang="en-US" err="1"/>
              <a:t>first_pkg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src</a:t>
            </a:r>
            <a:r>
              <a:rPr lang="en-US" altLang="en-US"/>
              <a:t>/</a:t>
            </a:r>
            <a:r>
              <a:rPr lang="en-US" err="1"/>
              <a:t>my_first_pkg</a:t>
            </a:r>
            <a:br>
              <a:rPr lang="en-US" altLang="en-US"/>
            </a:br>
            <a:r>
              <a:rPr lang="en-US" altLang="en-US"/>
              <a:t>&gt;&gt; code package.xml</a:t>
            </a:r>
          </a:p>
          <a:p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lang="en-US" err="1"/>
              <a:t>my_first</a:t>
            </a:r>
            <a:r>
              <a:rPr kumimoji="0" 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err="1"/>
              <a:t>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code </a:t>
            </a:r>
            <a:r>
              <a:rPr lang="en-US" altLang="en-US"/>
              <a:t>my_first_script.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py</a:t>
            </a:r>
            <a:endParaRPr lang="en-US" altLang="en-US" sz="1800" b="0" i="0" u="none" strike="noStrike" cap="none" normalizeH="0" baseline="0">
              <a:ln>
                <a:noFill/>
              </a:ln>
              <a:effectLst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773C9-1375-4A3A-BE1B-23F9830BFA42}"/>
              </a:ext>
            </a:extLst>
          </p:cNvPr>
          <p:cNvSpPr txBox="1"/>
          <p:nvPr/>
        </p:nvSpPr>
        <p:spPr>
          <a:xfrm>
            <a:off x="2954460" y="5564057"/>
            <a:ext cx="598208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ui-monospace"/>
              </a:rPr>
              <a:t>https://</a:t>
            </a:r>
            <a:r>
              <a:rPr lang="en-US">
                <a:solidFill>
                  <a:srgbClr val="24292F"/>
                </a:solidFill>
                <a:latin typeface="ui-monospace"/>
              </a:rPr>
              <a:t>ocs</a:t>
            </a:r>
            <a:r>
              <a:rPr lang="en-US" b="0" i="0">
                <a:solidFill>
                  <a:srgbClr val="24292F"/>
                </a:solidFill>
                <a:effectLst/>
                <a:latin typeface="ui-monospace"/>
              </a:rPr>
              <a:t>.ros.org/en/diamondback/api/licenses.html</a:t>
            </a:r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7FCDCE58-68B4-9EF2-956F-72E601CA6E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BD8BB1-7E17-6A3B-AE35-18F975ECB615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62527-7E5C-BFC2-FE99-420D3A37FC9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926467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Creating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my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first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pkg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69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F0498-EB3F-41D9-8641-403C4A80ED74}"/>
              </a:ext>
            </a:extLst>
          </p:cNvPr>
          <p:cNvSpPr txBox="1"/>
          <p:nvPr/>
        </p:nvSpPr>
        <p:spPr>
          <a:xfrm>
            <a:off x="2809874" y="2527791"/>
            <a:ext cx="651994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lang="en-US" altLang="en-US"/>
              <a:t>~/[xxx]_</a:t>
            </a:r>
            <a:r>
              <a:rPr lang="en-US" altLang="en-US" err="1"/>
              <a:t>ws</a:t>
            </a:r>
            <a:r>
              <a:rPr lang="en-US" altLang="en-US"/>
              <a:t>/</a:t>
            </a:r>
            <a:r>
              <a:rPr lang="en-US" altLang="en-US" err="1"/>
              <a:t>src</a:t>
            </a:r>
            <a:br>
              <a:rPr lang="en-US" altLang="en-US"/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ros2 pkg create --build-type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ament_python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lang="en-US" altLang="en-US" err="1"/>
              <a:t>my_first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altLang="en-US" err="1"/>
              <a:t>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..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colcon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build --packages-select </a:t>
            </a:r>
            <a:r>
              <a:rPr lang="en-US" altLang="en-US" err="1"/>
              <a:t>my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altLang="en-US" err="1"/>
              <a:t>first_pkg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</a:rPr>
              <a:t>src</a:t>
            </a:r>
            <a:r>
              <a:rPr lang="en-US" altLang="en-US"/>
              <a:t>/</a:t>
            </a:r>
            <a:r>
              <a:rPr lang="en-US" err="1"/>
              <a:t>my_first_pkg</a:t>
            </a:r>
            <a:br>
              <a:rPr lang="en-US" altLang="en-US"/>
            </a:br>
            <a:r>
              <a:rPr lang="en-US" altLang="en-US"/>
              <a:t>&gt;&gt; code package.xml</a:t>
            </a:r>
          </a:p>
          <a:p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cd </a:t>
            </a:r>
            <a:r>
              <a:rPr lang="en-US" err="1"/>
              <a:t>my_first</a:t>
            </a:r>
            <a:r>
              <a:rPr kumimoji="0" lang="en-US" sz="1800" b="0" i="0" u="none" strike="noStrike" cap="none" normalizeH="0" baseline="0" err="1">
                <a:ln>
                  <a:noFill/>
                </a:ln>
                <a:effectLst/>
              </a:rPr>
              <a:t>_</a:t>
            </a:r>
            <a:r>
              <a:rPr lang="en-US" err="1"/>
              <a:t>pkg</a:t>
            </a:r>
            <a:br>
              <a:rPr lang="en-US" altLang="en-US" sz="18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&gt;&gt; code </a:t>
            </a:r>
            <a:r>
              <a:rPr lang="en-US" altLang="en-US"/>
              <a:t>my_first_script.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py</a:t>
            </a:r>
            <a:endParaRPr lang="en-US" altLang="en-US" sz="1800" b="0" i="0" u="none" strike="noStrike" cap="none" normalizeH="0" baseline="0">
              <a:ln>
                <a:noFill/>
              </a:ln>
              <a:effectLst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773C9-1375-4A3A-BE1B-23F9830BFA42}"/>
              </a:ext>
            </a:extLst>
          </p:cNvPr>
          <p:cNvSpPr txBox="1"/>
          <p:nvPr/>
        </p:nvSpPr>
        <p:spPr>
          <a:xfrm>
            <a:off x="2954460" y="5564057"/>
            <a:ext cx="598208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ui-monospace"/>
              </a:rPr>
              <a:t>https://</a:t>
            </a:r>
            <a:r>
              <a:rPr lang="en-US">
                <a:solidFill>
                  <a:srgbClr val="24292F"/>
                </a:solidFill>
                <a:latin typeface="ui-monospace"/>
              </a:rPr>
              <a:t>ocs</a:t>
            </a:r>
            <a:r>
              <a:rPr lang="en-US" b="0" i="0">
                <a:solidFill>
                  <a:srgbClr val="24292F"/>
                </a:solidFill>
                <a:effectLst/>
                <a:latin typeface="ui-monospace"/>
              </a:rPr>
              <a:t>.ros.org/en/diamondback/api/licenses.html</a:t>
            </a:r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7FCDCE58-68B4-9EF2-956F-72E601CA6E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2D717-EBC3-3B4E-0E59-BBFC0A486C6B}"/>
              </a:ext>
            </a:extLst>
          </p:cNvPr>
          <p:cNvSpPr txBox="1"/>
          <p:nvPr/>
        </p:nvSpPr>
        <p:spPr>
          <a:xfrm>
            <a:off x="2534606" y="2958687"/>
            <a:ext cx="7000695" cy="1938992"/>
          </a:xfrm>
          <a:prstGeom prst="rect">
            <a:avLst/>
          </a:prstGeom>
          <a:solidFill>
            <a:srgbClr val="ED7D3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th-TH" sz="2400">
              <a:cs typeface="Cordia New"/>
            </a:endParaRPr>
          </a:p>
          <a:p>
            <a:pPr algn="ctr"/>
            <a:endParaRPr lang="th-TH" sz="2400">
              <a:cs typeface="Cordia New"/>
            </a:endParaRPr>
          </a:p>
          <a:p>
            <a:pPr algn="ctr"/>
            <a:r>
              <a:rPr lang="th-TH" sz="2400" err="1">
                <a:cs typeface="Cordia New"/>
              </a:rPr>
              <a:t>What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if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have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both</a:t>
            </a:r>
            <a:r>
              <a:rPr lang="th-TH" sz="2400">
                <a:cs typeface="Cordia New"/>
              </a:rPr>
              <a:t> C++ and </a:t>
            </a:r>
            <a:r>
              <a:rPr lang="th-TH" sz="2400" err="1">
                <a:cs typeface="Cordia New"/>
              </a:rPr>
              <a:t>Python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files</a:t>
            </a:r>
            <a:r>
              <a:rPr lang="th-TH" sz="2400">
                <a:cs typeface="Cordia New"/>
              </a:rPr>
              <a:t> ?</a:t>
            </a:r>
            <a:endParaRPr lang="th-TH"/>
          </a:p>
          <a:p>
            <a:pPr algn="ctr"/>
            <a:endParaRPr lang="th-TH" sz="2400">
              <a:cs typeface="Cordia New"/>
            </a:endParaRPr>
          </a:p>
          <a:p>
            <a:pPr algn="ctr"/>
            <a:endParaRPr lang="th-TH" sz="2400">
              <a:cs typeface="Cordia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E100D-CCAE-9536-D587-809903A77532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8B809-99A1-EE1F-D7CA-1FD10B2B886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98720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</a:t>
            </a:fld>
            <a:endParaRPr lang="en-US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205EE02-AD45-4459-BC31-97DB304E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787" y="2129124"/>
            <a:ext cx="9835116" cy="158163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Willow Garage </a:t>
            </a:r>
            <a:r>
              <a:rPr lang="en-US" sz="2800">
                <a:cs typeface="Calibri"/>
              </a:rPr>
              <a:t>shutdown in 2014. It spun off to several companies. , one being </a:t>
            </a:r>
            <a:r>
              <a:rPr lang="en-US" sz="2800"/>
              <a:t>“Open Robotics”, formerly known as "</a:t>
            </a:r>
            <a:r>
              <a:rPr lang="en-US" sz="2800">
                <a:ea typeface="+mn-lt"/>
                <a:cs typeface="+mn-lt"/>
              </a:rPr>
              <a:t>Open Source Robotics Foundation</a:t>
            </a:r>
            <a:r>
              <a:rPr lang="en-US" sz="2800"/>
              <a:t>".</a:t>
            </a:r>
            <a:endParaRPr lang="th-TH" sz="2800">
              <a:cs typeface="Cordia New" panose="020B0304020202020204" pitchFamily="34" charset="-34"/>
            </a:endParaRPr>
          </a:p>
        </p:txBody>
      </p:sp>
      <p:pic>
        <p:nvPicPr>
          <p:cNvPr id="8196" name="Picture 4" descr="robonews.net » OSRF">
            <a:extLst>
              <a:ext uri="{FF2B5EF4-FFF2-40B4-BE49-F238E27FC236}">
                <a16:creationId xmlns:a16="http://schemas.microsoft.com/office/drawing/2014/main" id="{8BA15129-2215-4D45-B327-DAD9A47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37" y="361428"/>
            <a:ext cx="49815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E92B04-375F-429E-AFE2-2651C7611DBF}"/>
              </a:ext>
            </a:extLst>
          </p:cNvPr>
          <p:cNvSpPr txBox="1"/>
          <p:nvPr/>
        </p:nvSpPr>
        <p:spPr>
          <a:xfrm>
            <a:off x="543037" y="546741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https://www.youtube.com/watch?v=g0TaYhjpOfo</a:t>
            </a:r>
          </a:p>
        </p:txBody>
      </p:sp>
      <p:pic>
        <p:nvPicPr>
          <p:cNvPr id="8198" name="Picture 6" descr="Drc Logo - Darpa Robotics Challenge, HD Png Download , Transparent Png  Image - PNGitem">
            <a:extLst>
              <a:ext uri="{FF2B5EF4-FFF2-40B4-BE49-F238E27FC236}">
                <a16:creationId xmlns:a16="http://schemas.microsoft.com/office/drawing/2014/main" id="{603543F8-86D1-4B7D-B54A-2736AEB2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5" y="3588989"/>
            <a:ext cx="4793616" cy="18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ARPA Names Qualifiers for the Subterranean Challenge Urban Circuit">
            <a:extLst>
              <a:ext uri="{FF2B5EF4-FFF2-40B4-BE49-F238E27FC236}">
                <a16:creationId xmlns:a16="http://schemas.microsoft.com/office/drawing/2014/main" id="{C49AA42B-F6DE-4EF6-814F-5D461C7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19" y="3355339"/>
            <a:ext cx="4383936" cy="22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F0CB41-37FA-47D1-993C-A84991167BA9}"/>
              </a:ext>
            </a:extLst>
          </p:cNvPr>
          <p:cNvSpPr txBox="1"/>
          <p:nvPr/>
        </p:nvSpPr>
        <p:spPr>
          <a:xfrm>
            <a:off x="6585098" y="5562156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https://www.youtube.com/watch?v=HuJGIAjuxLE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F3E50-6A25-B5A2-86A4-3B870A56293E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Brief History of ROS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C6E084F-DD18-84EA-F20F-CBC7602EA633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52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Using</a:t>
            </a:r>
            <a:r>
              <a:rPr lang="th-TH">
                <a:cs typeface="Angsana New"/>
              </a:rPr>
              <a:t> ROS_</a:t>
            </a:r>
            <a:r>
              <a:rPr lang="th-TH" err="1">
                <a:cs typeface="Angsana New"/>
              </a:rPr>
              <a:t>pkg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cpp</a:t>
            </a:r>
            <a:r>
              <a:rPr lang="th-TH">
                <a:cs typeface="Angsana New"/>
              </a:rPr>
              <a:t>_</a:t>
            </a:r>
            <a:r>
              <a:rPr lang="th-TH" err="1">
                <a:cs typeface="Angsana New"/>
              </a:rPr>
              <a:t>py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6FE0-F788-7BC3-FCFF-767C4A17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th-TH">
              <a:ea typeface="+mn-lt"/>
              <a:cs typeface="+mn-lt"/>
            </a:endParaRPr>
          </a:p>
          <a:p>
            <a:pPr marL="0" indent="0">
              <a:buNone/>
            </a:pPr>
            <a:endParaRPr lang="th-TH">
              <a:ea typeface="+mn-lt"/>
              <a:cs typeface="+mn-lt"/>
            </a:endParaRPr>
          </a:p>
          <a:p>
            <a:pPr marL="0" indent="0">
              <a:buNone/>
            </a:pPr>
            <a:r>
              <a:rPr lang="th-TH">
                <a:ea typeface="+mn-lt"/>
                <a:cs typeface="+mn-lt"/>
              </a:rPr>
              <a:t>&gt;&gt; cd ~</a:t>
            </a:r>
          </a:p>
          <a:p>
            <a:pPr marL="0" indent="0">
              <a:buNone/>
            </a:pPr>
            <a:r>
              <a:rPr lang="th-TH">
                <a:ea typeface="+mn-lt"/>
                <a:cs typeface="+mn-lt"/>
              </a:rPr>
              <a:t>&gt;&gt; </a:t>
            </a:r>
            <a:r>
              <a:rPr lang="th-TH" err="1">
                <a:ea typeface="+mn-lt"/>
                <a:cs typeface="+mn-lt"/>
              </a:rPr>
              <a:t>git</a:t>
            </a:r>
            <a:r>
              <a:rPr lang="th-TH">
                <a:ea typeface="+mn-lt"/>
                <a:cs typeface="+mn-lt"/>
              </a:rPr>
              <a:t> </a:t>
            </a:r>
            <a:r>
              <a:rPr lang="th-TH" err="1">
                <a:ea typeface="+mn-lt"/>
                <a:cs typeface="+mn-lt"/>
              </a:rPr>
              <a:t>clone</a:t>
            </a:r>
            <a:r>
              <a:rPr lang="th-TH">
                <a:ea typeface="+mn-lt"/>
                <a:cs typeface="+mn-lt"/>
              </a:rPr>
              <a:t> https://github.com/tchoopojcharoen/ROS2_pkg_cpp_py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th-TH">
                <a:cs typeface="Cordia New"/>
              </a:rPr>
              <a:t>&gt;&gt; </a:t>
            </a:r>
            <a:r>
              <a:rPr lang="en-US" altLang="en-US" sz="1800">
                <a:solidFill>
                  <a:srgbClr val="24292F"/>
                </a:solidFill>
                <a:latin typeface="ui-monospace"/>
              </a:rPr>
              <a:t>source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ROS2_pkg_cpp_py/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install_pkg.bash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{YOUR_WORKSPACE} {PACKAGE_NAME}</a:t>
            </a:r>
            <a:r>
              <a:rPr lang="en-US" altLang="en-US" sz="1800">
                <a:solidFill>
                  <a:schemeClr val="tx1"/>
                </a:solidFill>
              </a:rPr>
              <a:t> </a:t>
            </a:r>
            <a:endParaRPr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70</a:t>
            </a:fld>
            <a:endParaRPr lang="en-US"/>
          </a:p>
        </p:txBody>
      </p:sp>
      <p:pic>
        <p:nvPicPr>
          <p:cNvPr id="9" name="Google Shape;67;p15">
            <a:extLst>
              <a:ext uri="{FF2B5EF4-FFF2-40B4-BE49-F238E27FC236}">
                <a16:creationId xmlns:a16="http://schemas.microsoft.com/office/drawing/2014/main" id="{850170BD-03D8-0F42-A46B-269B73967D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3951E-BE4C-69C4-083F-2C0F495C5947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A6DEB81-852A-0086-BAD3-3427042A39C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674823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4366104-9109-4FA2-8A28-31CCC2FC5B1C}"/>
              </a:ext>
            </a:extLst>
          </p:cNvPr>
          <p:cNvGrpSpPr/>
          <p:nvPr/>
        </p:nvGrpSpPr>
        <p:grpSpPr>
          <a:xfrm>
            <a:off x="3956243" y="1746809"/>
            <a:ext cx="7502332" cy="4341590"/>
            <a:chOff x="722829" y="2200279"/>
            <a:chExt cx="8539035" cy="6657319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73976-9B75-4A7A-A048-A3CAC4D0A050}"/>
                </a:ext>
              </a:extLst>
            </p:cNvPr>
            <p:cNvSpPr/>
            <p:nvPr/>
          </p:nvSpPr>
          <p:spPr>
            <a:xfrm>
              <a:off x="942972" y="2295524"/>
              <a:ext cx="8318892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B4152DD4-DA21-497A-837D-982B40BBF2C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ABF72358-FA0C-4335-88EC-3ADBE1CA739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531995" cy="1450757"/>
          </a:xfrm>
        </p:spPr>
        <p:txBody>
          <a:bodyPr/>
          <a:lstStyle/>
          <a:p>
            <a:r>
              <a:rPr lang="en-US"/>
              <a:t>Package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9AA378-0565-4F2E-833D-86AEF977E4DD}"/>
              </a:ext>
            </a:extLst>
          </p:cNvPr>
          <p:cNvGrpSpPr/>
          <p:nvPr/>
        </p:nvGrpSpPr>
        <p:grpSpPr>
          <a:xfrm>
            <a:off x="985718" y="342900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52D5FD-33AC-4E92-B4E2-2618E74C5CE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[pkg]</a:t>
              </a: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CE0038E5-10CF-4D2D-A601-34D562D9020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EDCB0D06-54F9-46E8-B5FB-FB4115DDD894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FEFC-621A-419F-8308-87A6B5DFDEB3}"/>
              </a:ext>
            </a:extLst>
          </p:cNvPr>
          <p:cNvGrpSpPr/>
          <p:nvPr/>
        </p:nvGrpSpPr>
        <p:grpSpPr>
          <a:xfrm>
            <a:off x="4584829" y="194677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D4E71E-3BF3-49EF-A3A0-E5EE624F77E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src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27F30258-267E-43CC-9D69-51BCD878F5C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5947EB2-2582-4A20-BF3C-E69263E90BE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058178-1E6B-4F5C-A51B-6B96844FC3E6}"/>
              </a:ext>
            </a:extLst>
          </p:cNvPr>
          <p:cNvGrpSpPr/>
          <p:nvPr/>
        </p:nvGrpSpPr>
        <p:grpSpPr>
          <a:xfrm>
            <a:off x="6926450" y="194677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F7E48F-B6BF-478F-BAA1-DCFA3FE3C5DF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include</a:t>
              </a:r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B1519432-5CF0-4F64-8A80-26508232D02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1F941EFF-0F2A-464A-B107-745EC084DFAC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2916E9-078A-46C2-984E-803F3150D1E6}"/>
              </a:ext>
            </a:extLst>
          </p:cNvPr>
          <p:cNvGrpSpPr/>
          <p:nvPr/>
        </p:nvGrpSpPr>
        <p:grpSpPr>
          <a:xfrm>
            <a:off x="4543424" y="501120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3A98A8-178D-46CB-AB27-C2000A90D37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</a:t>
              </a:r>
              <a:r>
                <a:rPr lang="en-US" sz="1400" err="1">
                  <a:solidFill>
                    <a:schemeClr val="tx1"/>
                  </a:solidFill>
                </a:rPr>
                <a:t>pkg_name</a:t>
              </a:r>
              <a:r>
                <a:rPr lang="en-US" sz="1400">
                  <a:solidFill>
                    <a:schemeClr val="tx1"/>
                  </a:solidFill>
                </a:rPr>
                <a:t>]</a:t>
              </a:r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F2DB5099-8696-448C-9D43-C50F735AED0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4B09EE08-9391-4969-AC2F-88D587CCF97B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74A650-A861-4065-BCCE-483D45E0FE99}"/>
              </a:ext>
            </a:extLst>
          </p:cNvPr>
          <p:cNvGrpSpPr/>
          <p:nvPr/>
        </p:nvGrpSpPr>
        <p:grpSpPr>
          <a:xfrm>
            <a:off x="4573453" y="3056875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28041C-8AE9-40E7-9909-7D39DBFCF9D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C1842309-F503-4DE7-86FF-B43D37F5EA3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ACB3ADBB-D381-4D90-9702-2D84E5F01585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9F7232-C2BC-442C-9E70-B311E05C0EB6}"/>
              </a:ext>
            </a:extLst>
          </p:cNvPr>
          <p:cNvGrpSpPr/>
          <p:nvPr/>
        </p:nvGrpSpPr>
        <p:grpSpPr>
          <a:xfrm>
            <a:off x="6926450" y="306896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EAC141-FC8F-4A08-BE9F-3D4B3ED3637A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doc</a:t>
              </a:r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3BD03B87-1B96-4AA8-BED9-0A1E42D4D060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90BB3F69-E391-409C-AFE2-E234FA9102A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5760CCA-A5E6-4ACE-8BEB-0E3AB2985416}"/>
              </a:ext>
            </a:extLst>
          </p:cNvPr>
          <p:cNvSpPr/>
          <p:nvPr/>
        </p:nvSpPr>
        <p:spPr>
          <a:xfrm>
            <a:off x="9320926" y="2027074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950D2D3-9343-4DC0-8846-2F00D452D7B9}"/>
              </a:ext>
            </a:extLst>
          </p:cNvPr>
          <p:cNvGrpSpPr/>
          <p:nvPr/>
        </p:nvGrpSpPr>
        <p:grpSpPr>
          <a:xfrm>
            <a:off x="4584829" y="4026081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6F4D162-DB63-4A36-9CB9-DB65680FBB63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config</a:t>
              </a:r>
            </a:p>
          </p:txBody>
        </p:sp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7F36C242-CD7E-459A-9294-81FFBFCA792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Right Triangle 70">
              <a:extLst>
                <a:ext uri="{FF2B5EF4-FFF2-40B4-BE49-F238E27FC236}">
                  <a16:creationId xmlns:a16="http://schemas.microsoft.com/office/drawing/2014/main" id="{A481D35D-36B0-42C3-B3B8-41604496011F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BC08A0-A02C-4FBA-9D5F-1CA577E86DBE}"/>
              </a:ext>
            </a:extLst>
          </p:cNvPr>
          <p:cNvGrpSpPr/>
          <p:nvPr/>
        </p:nvGrpSpPr>
        <p:grpSpPr>
          <a:xfrm>
            <a:off x="6925376" y="4056364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8BEBA53-56AD-408F-99E1-C04EE434D484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launch</a:t>
              </a: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FA6B9289-76EA-487A-A75D-2DB2EF88A3A5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0E65E75D-2C9E-4B1E-A720-1BC5E0E3E201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2D73499-3C70-4734-8F6B-6EA46125EFFC}"/>
              </a:ext>
            </a:extLst>
          </p:cNvPr>
          <p:cNvSpPr/>
          <p:nvPr/>
        </p:nvSpPr>
        <p:spPr>
          <a:xfrm>
            <a:off x="9336793" y="317134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D6B456-C657-4AD8-A71B-9A091D79AB0A}"/>
              </a:ext>
            </a:extLst>
          </p:cNvPr>
          <p:cNvSpPr/>
          <p:nvPr/>
        </p:nvSpPr>
        <p:spPr>
          <a:xfrm>
            <a:off x="9336793" y="4170135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LICENSE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EC669D-1B17-47D7-9AF1-2A776CE6FD4C}"/>
              </a:ext>
            </a:extLst>
          </p:cNvPr>
          <p:cNvSpPr/>
          <p:nvPr/>
        </p:nvSpPr>
        <p:spPr>
          <a:xfrm>
            <a:off x="2953442" y="3631880"/>
            <a:ext cx="986063" cy="529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B37D-D656-4602-9777-8495999B2E02}"/>
              </a:ext>
            </a:extLst>
          </p:cNvPr>
          <p:cNvSpPr txBox="1"/>
          <p:nvPr/>
        </p:nvSpPr>
        <p:spPr>
          <a:xfrm>
            <a:off x="5854978" y="2206021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code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8F55D1-6768-4DDB-A26C-599EB4D687CF}"/>
              </a:ext>
            </a:extLst>
          </p:cNvPr>
          <p:cNvSpPr txBox="1"/>
          <p:nvPr/>
        </p:nvSpPr>
        <p:spPr>
          <a:xfrm>
            <a:off x="8185229" y="2143654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Headers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D8147D-C44E-4913-83BB-C1C5029C1584}"/>
              </a:ext>
            </a:extLst>
          </p:cNvPr>
          <p:cNvSpPr txBox="1"/>
          <p:nvPr/>
        </p:nvSpPr>
        <p:spPr>
          <a:xfrm>
            <a:off x="5811320" y="5322279"/>
            <a:ext cx="124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py</a:t>
            </a:r>
            <a:r>
              <a:rPr lang="en-US"/>
              <a:t> module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9993D-C5D7-4BB2-8654-A2A40EDDD850}"/>
              </a:ext>
            </a:extLst>
          </p:cNvPr>
          <p:cNvSpPr txBox="1"/>
          <p:nvPr/>
        </p:nvSpPr>
        <p:spPr>
          <a:xfrm>
            <a:off x="8212466" y="4266548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Launch file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4D84B2-AC4C-4739-A597-9A4B349E9D54}"/>
              </a:ext>
            </a:extLst>
          </p:cNvPr>
          <p:cNvSpPr txBox="1"/>
          <p:nvPr/>
        </p:nvSpPr>
        <p:spPr>
          <a:xfrm>
            <a:off x="10461079" y="2161266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CMake</a:t>
            </a:r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36726AE-BA08-4A3E-8ED5-398F0569D44A}"/>
              </a:ext>
            </a:extLst>
          </p:cNvPr>
          <p:cNvSpPr txBox="1"/>
          <p:nvPr/>
        </p:nvSpPr>
        <p:spPr>
          <a:xfrm>
            <a:off x="5814401" y="4175602"/>
            <a:ext cx="132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Setting Parameters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123D98-D34E-4817-9EBF-187535F7A579}"/>
              </a:ext>
            </a:extLst>
          </p:cNvPr>
          <p:cNvSpPr txBox="1"/>
          <p:nvPr/>
        </p:nvSpPr>
        <p:spPr>
          <a:xfrm>
            <a:off x="5835550" y="3346920"/>
            <a:ext cx="13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2928B4-C8F6-44DE-A259-A9351E73B766}"/>
              </a:ext>
            </a:extLst>
          </p:cNvPr>
          <p:cNvSpPr txBox="1"/>
          <p:nvPr/>
        </p:nvSpPr>
        <p:spPr>
          <a:xfrm>
            <a:off x="8199961" y="3360679"/>
            <a:ext cx="13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.doc/.pdf</a:t>
            </a:r>
          </a:p>
        </p:txBody>
      </p:sp>
      <p:pic>
        <p:nvPicPr>
          <p:cNvPr id="10" name="Google Shape;67;p15">
            <a:extLst>
              <a:ext uri="{FF2B5EF4-FFF2-40B4-BE49-F238E27FC236}">
                <a16:creationId xmlns:a16="http://schemas.microsoft.com/office/drawing/2014/main" id="{06004A41-0726-CBAE-92DC-B41C3C4AA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29CE5-0965-E868-E284-5086E3774649}"/>
              </a:ext>
            </a:extLst>
          </p:cNvPr>
          <p:cNvSpPr txBox="1"/>
          <p:nvPr/>
        </p:nvSpPr>
        <p:spPr>
          <a:xfrm>
            <a:off x="10556470" y="3423614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Package Identifier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74F9E8-A30C-18C3-2DB8-9AC4ABE49E07}"/>
              </a:ext>
            </a:extLst>
          </p:cNvPr>
          <p:cNvGrpSpPr/>
          <p:nvPr/>
        </p:nvGrpSpPr>
        <p:grpSpPr>
          <a:xfrm>
            <a:off x="6913403" y="5044225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46736C-11D5-7878-3313-1800863B0A96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scripts</a:t>
              </a: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0ADF22F-D43E-BBBA-B7AA-582F164E340F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F44F49AF-E12D-211F-7F44-6C32A6CD46B7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F64727-EC6A-F090-7F83-5B1FB5C4813C}"/>
              </a:ext>
            </a:extLst>
          </p:cNvPr>
          <p:cNvSpPr txBox="1"/>
          <p:nvPr/>
        </p:nvSpPr>
        <p:spPr>
          <a:xfrm>
            <a:off x="8199961" y="5313756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py</a:t>
            </a:r>
            <a:r>
              <a:rPr lang="en-US"/>
              <a:t> script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EC7951-0581-73A7-652A-C42BF1E0AD3B}"/>
              </a:ext>
            </a:extLst>
          </p:cNvPr>
          <p:cNvSpPr txBox="1"/>
          <p:nvPr/>
        </p:nvSpPr>
        <p:spPr>
          <a:xfrm>
            <a:off x="3817435" y="6056703"/>
            <a:ext cx="83757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https://automaticaddison.com/organizing-files-and-folders-inside-a-ros-2-package/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EC9BC-8467-D56B-B4DA-DD6CB29DF098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D2FAA529-4F19-1A98-EBA5-A69BB5F1A88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51353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15203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Structure</a:t>
            </a:r>
            <a:r>
              <a:rPr lang="th-TH" sz="4000">
                <a:cs typeface="Angsana New"/>
              </a:rPr>
              <a:t> of </a:t>
            </a:r>
            <a:r>
              <a:rPr lang="en-US" sz="4000"/>
              <a:t>CMakeLists.txt </a:t>
            </a:r>
            <a:r>
              <a:rPr lang="th-TH" sz="4000" err="1">
                <a:cs typeface="Angsana New"/>
              </a:rPr>
              <a:t>for</a:t>
            </a:r>
            <a:r>
              <a:rPr lang="th-TH" sz="4000">
                <a:cs typeface="Angsana New"/>
              </a:rPr>
              <a:t> </a:t>
            </a:r>
            <a:r>
              <a:rPr lang="en-US" sz="4000"/>
              <a:t>building a 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72</a:t>
            </a:fld>
            <a:endParaRPr lang="en-US"/>
          </a:p>
        </p:txBody>
      </p:sp>
      <p:pic>
        <p:nvPicPr>
          <p:cNvPr id="10" name="Google Shape;67;p15">
            <a:extLst>
              <a:ext uri="{FF2B5EF4-FFF2-40B4-BE49-F238E27FC236}">
                <a16:creationId xmlns:a16="http://schemas.microsoft.com/office/drawing/2014/main" id="{06004A41-0726-CBAE-92DC-B41C3C4AA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943E7C-93CC-67B3-6E89-5B10B4E8880B}"/>
              </a:ext>
            </a:extLst>
          </p:cNvPr>
          <p:cNvSpPr txBox="1"/>
          <p:nvPr/>
        </p:nvSpPr>
        <p:spPr>
          <a:xfrm>
            <a:off x="684430" y="2207518"/>
            <a:ext cx="501462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# C++ Dependencies</a:t>
            </a:r>
          </a:p>
          <a:p>
            <a:r>
              <a:rPr lang="en-US" dirty="0" err="1"/>
              <a:t>find_package</a:t>
            </a:r>
            <a:r>
              <a:rPr lang="en-US" dirty="0"/>
              <a:t>(</a:t>
            </a:r>
            <a:r>
              <a:rPr lang="en-US" dirty="0" err="1"/>
              <a:t>ament_cmake</a:t>
            </a:r>
            <a:r>
              <a:rPr lang="en-US" dirty="0"/>
              <a:t> REQUIRED)</a:t>
            </a:r>
          </a:p>
          <a:p>
            <a:r>
              <a:rPr lang="en-US" dirty="0" err="1"/>
              <a:t>find_package</a:t>
            </a:r>
            <a:r>
              <a:rPr lang="en-US" dirty="0"/>
              <a:t>(</a:t>
            </a:r>
            <a:r>
              <a:rPr lang="en-US" dirty="0" err="1"/>
              <a:t>rclcpp</a:t>
            </a:r>
            <a:r>
              <a:rPr lang="en-US" dirty="0"/>
              <a:t> REQUIRED)</a:t>
            </a:r>
          </a:p>
          <a:p>
            <a:endParaRPr lang="en-US"/>
          </a:p>
          <a:p>
            <a:r>
              <a:rPr lang="en-US" dirty="0"/>
              <a:t># Python Dependencies</a:t>
            </a:r>
          </a:p>
          <a:p>
            <a:r>
              <a:rPr lang="en-US" dirty="0" err="1"/>
              <a:t>find_package</a:t>
            </a:r>
            <a:r>
              <a:rPr lang="en-US" dirty="0"/>
              <a:t>(</a:t>
            </a:r>
            <a:r>
              <a:rPr lang="en-US" dirty="0" err="1"/>
              <a:t>ament_cmake_python</a:t>
            </a:r>
            <a:r>
              <a:rPr lang="en-US" dirty="0"/>
              <a:t> REQUIRED)</a:t>
            </a:r>
          </a:p>
          <a:p>
            <a:r>
              <a:rPr lang="en-US" dirty="0" err="1"/>
              <a:t>find_package</a:t>
            </a:r>
            <a:r>
              <a:rPr lang="en-US" dirty="0"/>
              <a:t>(</a:t>
            </a:r>
            <a:r>
              <a:rPr lang="en-US" dirty="0" err="1"/>
              <a:t>rclpy</a:t>
            </a:r>
            <a:r>
              <a:rPr lang="en-US" dirty="0"/>
              <a:t> REQUIRED)</a:t>
            </a:r>
          </a:p>
          <a:p>
            <a:endParaRPr lang="en-US"/>
          </a:p>
          <a:p>
            <a:r>
              <a:rPr lang="en-US" dirty="0"/>
              <a:t># </a:t>
            </a:r>
            <a:r>
              <a:rPr lang="th-TH" dirty="0" err="1">
                <a:cs typeface="Cordia New"/>
              </a:rPr>
              <a:t>add</a:t>
            </a:r>
            <a:r>
              <a:rPr lang="th-TH" dirty="0">
                <a:cs typeface="Cordia New"/>
              </a:rPr>
              <a:t> </a:t>
            </a:r>
            <a:r>
              <a:rPr lang="en-US" dirty="0"/>
              <a:t>C++ include</a:t>
            </a:r>
          </a:p>
          <a:p>
            <a:r>
              <a:rPr lang="en-US" dirty="0" err="1"/>
              <a:t>include_directories</a:t>
            </a:r>
            <a:r>
              <a:rPr lang="en-US" dirty="0"/>
              <a:t>(include)</a:t>
            </a:r>
          </a:p>
          <a:p>
            <a:endParaRPr lang="en-US"/>
          </a:p>
          <a:p>
            <a:r>
              <a:rPr lang="en-US" dirty="0"/>
              <a:t># </a:t>
            </a:r>
            <a:r>
              <a:rPr lang="th-TH" dirty="0" err="1">
                <a:cs typeface="Cordia New"/>
              </a:rPr>
              <a:t>add</a:t>
            </a:r>
            <a:r>
              <a:rPr lang="th-TH" dirty="0">
                <a:cs typeface="Cordia New"/>
              </a:rPr>
              <a:t> </a:t>
            </a:r>
            <a:r>
              <a:rPr lang="en-US" dirty="0" err="1"/>
              <a:t>PythonModule</a:t>
            </a:r>
          </a:p>
          <a:p>
            <a:r>
              <a:rPr lang="en-US" dirty="0" err="1"/>
              <a:t>ament_python_install_package</a:t>
            </a:r>
            <a:r>
              <a:rPr lang="en-US" dirty="0"/>
              <a:t>($(PROJECT_NAME))</a:t>
            </a:r>
          </a:p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3E33A1-DF5F-2F46-278F-8D1FF8680698}"/>
              </a:ext>
            </a:extLst>
          </p:cNvPr>
          <p:cNvCxnSpPr>
            <a:cxnSpLocks/>
          </p:cNvCxnSpPr>
          <p:nvPr/>
        </p:nvCxnSpPr>
        <p:spPr>
          <a:xfrm>
            <a:off x="5784112" y="1984234"/>
            <a:ext cx="0" cy="3948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51BD3D-D8E7-1B4C-87A1-9A21C371E845}"/>
              </a:ext>
            </a:extLst>
          </p:cNvPr>
          <p:cNvSpPr txBox="1"/>
          <p:nvPr/>
        </p:nvSpPr>
        <p:spPr>
          <a:xfrm>
            <a:off x="6171124" y="2005692"/>
            <a:ext cx="5014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add_executable</a:t>
            </a:r>
            <a:r>
              <a:rPr lang="en-US" sz="1400"/>
              <a:t>(</a:t>
            </a:r>
            <a:r>
              <a:rPr lang="en-US" sz="1400" err="1"/>
              <a:t>my_exe_name</a:t>
            </a:r>
            <a:r>
              <a:rPr lang="en-US" sz="1400"/>
              <a:t> </a:t>
            </a:r>
            <a:r>
              <a:rPr lang="en-US" sz="1400" err="1"/>
              <a:t>src</a:t>
            </a:r>
            <a:r>
              <a:rPr lang="en-US" sz="1400"/>
              <a:t>/my_exe.cpp)</a:t>
            </a:r>
          </a:p>
          <a:p>
            <a:r>
              <a:rPr lang="en-US" sz="1400" err="1"/>
              <a:t>ament_target_dependencies</a:t>
            </a:r>
            <a:r>
              <a:rPr lang="en-US" sz="1400"/>
              <a:t>(</a:t>
            </a:r>
            <a:r>
              <a:rPr lang="en-US" sz="1400" err="1"/>
              <a:t>my_exe_name</a:t>
            </a:r>
            <a:r>
              <a:rPr lang="en-US" sz="1400"/>
              <a:t> </a:t>
            </a:r>
            <a:r>
              <a:rPr lang="en-US" sz="1400" err="1"/>
              <a:t>rclcpp</a:t>
            </a:r>
            <a:r>
              <a:rPr lang="en-US" sz="1400"/>
              <a:t>)</a:t>
            </a:r>
          </a:p>
          <a:p>
            <a:endParaRPr lang="en-US" sz="1400"/>
          </a:p>
          <a:p>
            <a:r>
              <a:rPr lang="en-US" sz="1400"/>
              <a:t>install(TARGETS</a:t>
            </a:r>
          </a:p>
          <a:p>
            <a:r>
              <a:rPr lang="en-US" sz="1400"/>
              <a:t>	 </a:t>
            </a:r>
            <a:r>
              <a:rPr lang="en-US" sz="1400" err="1"/>
              <a:t>my_exe_name</a:t>
            </a:r>
            <a:r>
              <a:rPr lang="en-US" sz="1400"/>
              <a:t> </a:t>
            </a:r>
          </a:p>
          <a:p>
            <a:r>
              <a:rPr lang="en-US" sz="1400"/>
              <a:t>	DESTINATION lib/$(PROJECT_NAME)</a:t>
            </a:r>
          </a:p>
          <a:p>
            <a:r>
              <a:rPr lang="en-US" sz="1400"/>
              <a:t>)</a:t>
            </a:r>
          </a:p>
          <a:p>
            <a:endParaRPr lang="en-US" sz="1400"/>
          </a:p>
          <a:p>
            <a:r>
              <a:rPr lang="en-US" sz="1400"/>
              <a:t>install(PROGRAMS</a:t>
            </a:r>
          </a:p>
          <a:p>
            <a:r>
              <a:rPr lang="en-US" sz="1400"/>
              <a:t>	scripts/my_scripts.py </a:t>
            </a:r>
          </a:p>
          <a:p>
            <a:r>
              <a:rPr lang="en-US" sz="1400"/>
              <a:t>	scripts/my_scripts_2.py</a:t>
            </a:r>
          </a:p>
          <a:p>
            <a:r>
              <a:rPr lang="en-US" sz="1400"/>
              <a:t>	DESTINATION share/$(PROJECT_NAME)</a:t>
            </a:r>
          </a:p>
          <a:p>
            <a:r>
              <a:rPr lang="en-US" sz="1400"/>
              <a:t>)</a:t>
            </a:r>
          </a:p>
          <a:p>
            <a:endParaRPr lang="en-US" sz="1400"/>
          </a:p>
          <a:p>
            <a:r>
              <a:rPr lang="en-US" sz="1400"/>
              <a:t>install(DIRECTORY</a:t>
            </a:r>
          </a:p>
          <a:p>
            <a:r>
              <a:rPr lang="en-US" sz="1400"/>
              <a:t>	launch</a:t>
            </a:r>
          </a:p>
          <a:p>
            <a:r>
              <a:rPr lang="en-US" sz="1400"/>
              <a:t>	config</a:t>
            </a:r>
          </a:p>
          <a:p>
            <a:r>
              <a:rPr lang="en-US" sz="1400"/>
              <a:t>	DESTINATION share/$(PROJECT_NAME)</a:t>
            </a:r>
          </a:p>
          <a:p>
            <a:r>
              <a:rPr lang="en-US" sz="1400"/>
              <a:t>)</a:t>
            </a:r>
          </a:p>
          <a:p>
            <a:r>
              <a:rPr lang="en-US" sz="1400" err="1"/>
              <a:t>ament_package</a:t>
            </a:r>
            <a:r>
              <a:rPr lang="en-US" sz="1400"/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1C17D-F592-D7F2-5E4F-B4AA2AEBC626}"/>
              </a:ext>
            </a:extLst>
          </p:cNvPr>
          <p:cNvSpPr txBox="1"/>
          <p:nvPr/>
        </p:nvSpPr>
        <p:spPr>
          <a:xfrm>
            <a:off x="10412282" y="1792040"/>
            <a:ext cx="18326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compile</a:t>
            </a:r>
            <a:r>
              <a:rPr lang="th-TH">
                <a:cs typeface="Cordia New"/>
              </a:rPr>
              <a:t>  and </a:t>
            </a:r>
            <a:r>
              <a:rPr lang="th-TH" err="1">
                <a:cs typeface="Cordia New"/>
              </a:rPr>
              <a:t>create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executable</a:t>
            </a:r>
            <a:endParaRPr lang="en-US" err="1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75AC10-862E-0C79-06A5-7EBC8A8C7F32}"/>
              </a:ext>
            </a:extLst>
          </p:cNvPr>
          <p:cNvSpPr txBox="1"/>
          <p:nvPr/>
        </p:nvSpPr>
        <p:spPr>
          <a:xfrm>
            <a:off x="10472825" y="2982378"/>
            <a:ext cx="15850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put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executable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install</a:t>
            </a:r>
            <a:r>
              <a:rPr lang="th-TH">
                <a:cs typeface="Cordia New"/>
              </a:rPr>
              <a:t>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C4E1FB-AC91-9698-560A-0EA223E66C09}"/>
              </a:ext>
            </a:extLst>
          </p:cNvPr>
          <p:cNvSpPr txBox="1"/>
          <p:nvPr/>
        </p:nvSpPr>
        <p:spPr>
          <a:xfrm>
            <a:off x="10488481" y="2390880"/>
            <a:ext cx="152631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manage</a:t>
            </a:r>
            <a:r>
              <a:rPr lang="th-TH">
                <a:cs typeface="Cordia New"/>
              </a:rPr>
              <a:t> </a:t>
            </a:r>
            <a:endParaRPr lang="en-US"/>
          </a:p>
          <a:p>
            <a:r>
              <a:rPr lang="en-US"/>
              <a:t>dependencies</a:t>
            </a:r>
            <a:endParaRPr lang="en-US">
              <a:cs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DC00AC-D100-B871-E0D4-75006A6B9155}"/>
              </a:ext>
            </a:extLst>
          </p:cNvPr>
          <p:cNvCxnSpPr>
            <a:stCxn id="19" idx="1"/>
          </p:cNvCxnSpPr>
          <p:nvPr/>
        </p:nvCxnSpPr>
        <p:spPr>
          <a:xfrm flipH="1">
            <a:off x="9663223" y="2115206"/>
            <a:ext cx="749059" cy="11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13825B-11A3-5BFA-908C-F64B0D569E71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10015870" y="2419321"/>
            <a:ext cx="472611" cy="29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6F2F0F-66D5-A5AF-7AB1-A6C4ED1AC694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9516140" y="3253563"/>
            <a:ext cx="956685" cy="5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E999ECA-95D8-6A09-82A1-3FE4D80D76BA}"/>
              </a:ext>
            </a:extLst>
          </p:cNvPr>
          <p:cNvSpPr txBox="1"/>
          <p:nvPr/>
        </p:nvSpPr>
        <p:spPr>
          <a:xfrm>
            <a:off x="10218474" y="4074750"/>
            <a:ext cx="152631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put</a:t>
            </a:r>
            <a:r>
              <a:rPr lang="th-TH">
                <a:cs typeface="Cordia New"/>
              </a:rPr>
              <a:t>  </a:t>
            </a:r>
            <a:r>
              <a:rPr lang="th-TH" err="1">
                <a:cs typeface="Cordia New"/>
              </a:rPr>
              <a:t>scripts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 </a:t>
            </a:r>
            <a:r>
              <a:rPr lang="en-US"/>
              <a:t>install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EFFB85-3CFE-2EF3-6201-ED403A6F52DF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9516140" y="4351589"/>
            <a:ext cx="702334" cy="4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BBAF3A0-209B-56E9-BBC2-5895DB2E63C9}"/>
              </a:ext>
            </a:extLst>
          </p:cNvPr>
          <p:cNvSpPr txBox="1"/>
          <p:nvPr/>
        </p:nvSpPr>
        <p:spPr>
          <a:xfrm>
            <a:off x="10280954" y="5267267"/>
            <a:ext cx="152631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put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directories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 </a:t>
            </a:r>
            <a:r>
              <a:rPr lang="en-US">
                <a:cs typeface="Calibri"/>
              </a:rPr>
              <a:t>install</a:t>
            </a:r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0486AD-854F-F870-0BA4-5BD327756CFC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8548577" y="5433103"/>
            <a:ext cx="1732377" cy="295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6CB0F-0F0D-FD77-B9E4-D4D66DDEF9AB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A0D3A9E-F7BE-6ADE-4A1B-C109BEB8580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600055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4366104-9109-4FA2-8A28-31CCC2FC5B1C}"/>
              </a:ext>
            </a:extLst>
          </p:cNvPr>
          <p:cNvGrpSpPr/>
          <p:nvPr/>
        </p:nvGrpSpPr>
        <p:grpSpPr>
          <a:xfrm>
            <a:off x="5642168" y="1920375"/>
            <a:ext cx="6208484" cy="4388177"/>
            <a:chOff x="722829" y="2200279"/>
            <a:chExt cx="8056147" cy="6657319"/>
          </a:xfrm>
          <a:solidFill>
            <a:srgbClr val="F5E7C3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73976-9B75-4A7A-A048-A3CAC4D0A050}"/>
                </a:ext>
              </a:extLst>
            </p:cNvPr>
            <p:cNvSpPr/>
            <p:nvPr/>
          </p:nvSpPr>
          <p:spPr>
            <a:xfrm>
              <a:off x="942973" y="2295524"/>
              <a:ext cx="7836003" cy="65620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B4152DD4-DA21-497A-837D-982B40BBF2C7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ABF72358-FA0C-4335-88EC-3ADBE1CA7393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803178" cy="1450757"/>
          </a:xfrm>
        </p:spPr>
        <p:txBody>
          <a:bodyPr/>
          <a:lstStyle/>
          <a:p>
            <a:r>
              <a:rPr lang="en-US"/>
              <a:t>Creating Package Manually </a:t>
            </a:r>
            <a:br>
              <a:rPr lang="en-US"/>
            </a:br>
            <a:r>
              <a:rPr lang="en-US"/>
              <a:t>(C++ &amp; 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FEFC-621A-419F-8308-87A6B5DFDEB3}"/>
              </a:ext>
            </a:extLst>
          </p:cNvPr>
          <p:cNvGrpSpPr/>
          <p:nvPr/>
        </p:nvGrpSpPr>
        <p:grpSpPr>
          <a:xfrm>
            <a:off x="6204079" y="2091765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D4E71E-3BF3-49EF-A3A0-E5EE624F77E0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src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27F30258-267E-43CC-9D69-51BCD878F5CD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5947EB2-2582-4A20-BF3C-E69263E90BEE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058178-1E6B-4F5C-A51B-6B96844FC3E6}"/>
              </a:ext>
            </a:extLst>
          </p:cNvPr>
          <p:cNvGrpSpPr/>
          <p:nvPr/>
        </p:nvGrpSpPr>
        <p:grpSpPr>
          <a:xfrm>
            <a:off x="6220816" y="3101389"/>
            <a:ext cx="1720776" cy="1464101"/>
            <a:chOff x="722829" y="2200279"/>
            <a:chExt cx="3962884" cy="2519739"/>
          </a:xfrm>
          <a:solidFill>
            <a:srgbClr val="F5E7C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F7E48F-B6BF-478F-BAA1-DCFA3FE3C5DF}"/>
                </a:ext>
              </a:extLst>
            </p:cNvPr>
            <p:cNvSpPr/>
            <p:nvPr/>
          </p:nvSpPr>
          <p:spPr>
            <a:xfrm>
              <a:off x="942972" y="2295524"/>
              <a:ext cx="3742741" cy="24244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B1519432-5CF0-4F64-8A80-26508232D02A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1F941EFF-0F2A-464A-B107-745EC084DFAC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5760CCA-A5E6-4ACE-8BEB-0E3AB2985416}"/>
              </a:ext>
            </a:extLst>
          </p:cNvPr>
          <p:cNvSpPr/>
          <p:nvPr/>
        </p:nvSpPr>
        <p:spPr>
          <a:xfrm>
            <a:off x="9301028" y="2380823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CMakeLists.txt</a:t>
            </a:r>
            <a:endParaRPr lang="th-TH" sz="12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(C++,Python)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D73499-3C70-4734-8F6B-6EA46125EFFC}"/>
              </a:ext>
            </a:extLst>
          </p:cNvPr>
          <p:cNvSpPr/>
          <p:nvPr/>
        </p:nvSpPr>
        <p:spPr>
          <a:xfrm>
            <a:off x="9316853" y="3615798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package.xml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B37D-D656-4602-9777-8495999B2E02}"/>
              </a:ext>
            </a:extLst>
          </p:cNvPr>
          <p:cNvSpPr txBox="1"/>
          <p:nvPr/>
        </p:nvSpPr>
        <p:spPr>
          <a:xfrm>
            <a:off x="7474228" y="2351012"/>
            <a:ext cx="11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code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D8147D-C44E-4913-83BB-C1C5029C1584}"/>
              </a:ext>
            </a:extLst>
          </p:cNvPr>
          <p:cNvSpPr txBox="1"/>
          <p:nvPr/>
        </p:nvSpPr>
        <p:spPr>
          <a:xfrm>
            <a:off x="7897365" y="5209042"/>
            <a:ext cx="13613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python module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5C6BD-E3DA-F0BC-0A95-646FAFB293BC}"/>
              </a:ext>
            </a:extLst>
          </p:cNvPr>
          <p:cNvGrpSpPr/>
          <p:nvPr/>
        </p:nvGrpSpPr>
        <p:grpSpPr>
          <a:xfrm>
            <a:off x="9103831" y="5139268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EEC652-7F3D-0C87-2BDD-56AB3CE86F18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scripts</a:t>
              </a:r>
            </a:p>
          </p:txBody>
        </p:sp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58402EED-7129-CD72-82B4-8519C7B61934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B703904B-B726-1F3B-C260-B3BCEAA19A88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11F6C9-EB9E-264B-10D7-8C9FA9125E16}"/>
              </a:ext>
            </a:extLst>
          </p:cNvPr>
          <p:cNvSpPr txBox="1"/>
          <p:nvPr/>
        </p:nvSpPr>
        <p:spPr>
          <a:xfrm>
            <a:off x="10450662" y="5220792"/>
            <a:ext cx="13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python executable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0C8ED-8113-38BC-A4DB-9ED399851378}"/>
              </a:ext>
            </a:extLst>
          </p:cNvPr>
          <p:cNvSpPr txBox="1"/>
          <p:nvPr/>
        </p:nvSpPr>
        <p:spPr>
          <a:xfrm>
            <a:off x="6813597" y="3182133"/>
            <a:ext cx="963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include</a:t>
            </a:r>
            <a:endParaRPr lang="en-US" sz="14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03060FF-4895-FD26-6839-3DB42F68BD07}"/>
              </a:ext>
            </a:extLst>
          </p:cNvPr>
          <p:cNvGrpSpPr/>
          <p:nvPr/>
        </p:nvGrpSpPr>
        <p:grpSpPr>
          <a:xfrm>
            <a:off x="6392444" y="3489910"/>
            <a:ext cx="1267896" cy="890657"/>
            <a:chOff x="722829" y="2200279"/>
            <a:chExt cx="1944170" cy="1365718"/>
          </a:xfrm>
          <a:solidFill>
            <a:srgbClr val="F5E7C3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79938B-4B0A-A462-C12D-DC6C61B1C58D}"/>
                </a:ext>
              </a:extLst>
            </p:cNvPr>
            <p:cNvSpPr/>
            <p:nvPr/>
          </p:nvSpPr>
          <p:spPr>
            <a:xfrm>
              <a:off x="942974" y="2295524"/>
              <a:ext cx="1724025" cy="12704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[</a:t>
              </a:r>
              <a:r>
                <a:rPr lang="en-US" sz="1400" err="1">
                  <a:solidFill>
                    <a:schemeClr val="tx1"/>
                  </a:solidFill>
                </a:rPr>
                <a:t>pkg_name</a:t>
              </a:r>
              <a:r>
                <a:rPr lang="en-US" sz="1400">
                  <a:solidFill>
                    <a:schemeClr val="tx1"/>
                  </a:solidFill>
                </a:rPr>
                <a:t>]</a:t>
              </a:r>
            </a:p>
          </p:txBody>
        </p:sp>
        <p:sp>
          <p:nvSpPr>
            <p:cNvPr id="65" name="Right Triangle 64">
              <a:extLst>
                <a:ext uri="{FF2B5EF4-FFF2-40B4-BE49-F238E27FC236}">
                  <a16:creationId xmlns:a16="http://schemas.microsoft.com/office/drawing/2014/main" id="{124AE0E7-B56D-A23A-63A3-94E65C9DFAB3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ight Triangle 65">
              <a:extLst>
                <a:ext uri="{FF2B5EF4-FFF2-40B4-BE49-F238E27FC236}">
                  <a16:creationId xmlns:a16="http://schemas.microsoft.com/office/drawing/2014/main" id="{F7BEA799-6834-8F29-52C0-608ACDA21AA5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A21A50C-40E3-104B-5AEC-087F2C3BDE90}"/>
              </a:ext>
            </a:extLst>
          </p:cNvPr>
          <p:cNvSpPr txBox="1"/>
          <p:nvPr/>
        </p:nvSpPr>
        <p:spPr>
          <a:xfrm>
            <a:off x="8010541" y="3551824"/>
            <a:ext cx="112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C++ headers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0EE9C-9FAC-4BD1-E811-A56AA8DCDA16}"/>
              </a:ext>
            </a:extLst>
          </p:cNvPr>
          <p:cNvGrpSpPr/>
          <p:nvPr/>
        </p:nvGrpSpPr>
        <p:grpSpPr>
          <a:xfrm>
            <a:off x="6220816" y="4645737"/>
            <a:ext cx="1720776" cy="1464101"/>
            <a:chOff x="722829" y="2200279"/>
            <a:chExt cx="3962884" cy="2519739"/>
          </a:xfrm>
          <a:solidFill>
            <a:srgbClr val="F5E7C3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6AF25A6-2652-A146-DDA2-88847FDC6A99}"/>
                </a:ext>
              </a:extLst>
            </p:cNvPr>
            <p:cNvSpPr/>
            <p:nvPr/>
          </p:nvSpPr>
          <p:spPr>
            <a:xfrm>
              <a:off x="942972" y="2295524"/>
              <a:ext cx="3742741" cy="24244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7A7E29C3-6275-360A-020B-58F359E3E519}"/>
                </a:ext>
              </a:extLst>
            </p:cNvPr>
            <p:cNvSpPr/>
            <p:nvPr/>
          </p:nvSpPr>
          <p:spPr>
            <a:xfrm rot="5400000">
              <a:off x="713840" y="2209268"/>
              <a:ext cx="752474" cy="734496"/>
            </a:xfrm>
            <a:prstGeom prst="rtTriangle">
              <a:avLst/>
            </a:prstGeom>
            <a:solidFill>
              <a:srgbClr val="F5E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9844D014-CD6E-7B54-78EA-0E041028F23A}"/>
                </a:ext>
              </a:extLst>
            </p:cNvPr>
            <p:cNvSpPr/>
            <p:nvPr/>
          </p:nvSpPr>
          <p:spPr>
            <a:xfrm rot="16200000">
              <a:off x="915952" y="2322547"/>
              <a:ext cx="454095" cy="400050"/>
            </a:xfrm>
            <a:prstGeom prst="rtTriangle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42A59E3-B873-96CE-2A23-E1A0ABC9582C}"/>
              </a:ext>
            </a:extLst>
          </p:cNvPr>
          <p:cNvSpPr txBox="1"/>
          <p:nvPr/>
        </p:nvSpPr>
        <p:spPr>
          <a:xfrm>
            <a:off x="6606870" y="4707688"/>
            <a:ext cx="1168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[</a:t>
            </a:r>
            <a:r>
              <a:rPr lang="en-US" sz="1400" err="1">
                <a:solidFill>
                  <a:schemeClr val="tx1"/>
                </a:solidFill>
              </a:rPr>
              <a:t>pkg_name</a:t>
            </a:r>
            <a:r>
              <a:rPr lang="en-US" sz="1400">
                <a:solidFill>
                  <a:schemeClr val="tx1"/>
                </a:solidFill>
              </a:rPr>
              <a:t>]</a:t>
            </a:r>
            <a:endParaRPr lang="en-US" sz="140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D2E6EA-EA57-719F-1F7A-B12E638E4BDC}"/>
              </a:ext>
            </a:extLst>
          </p:cNvPr>
          <p:cNvSpPr/>
          <p:nvPr/>
        </p:nvSpPr>
        <p:spPr>
          <a:xfrm>
            <a:off x="6536012" y="5086856"/>
            <a:ext cx="1124328" cy="8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__init__.py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BBFE-9BD5-DEA9-1653-7020FE1BBE6D}"/>
              </a:ext>
            </a:extLst>
          </p:cNvPr>
          <p:cNvSpPr txBox="1"/>
          <p:nvPr/>
        </p:nvSpPr>
        <p:spPr>
          <a:xfrm>
            <a:off x="538935" y="1941999"/>
            <a:ext cx="5452509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err="1">
                <a:cs typeface="Cordia New"/>
              </a:rPr>
              <a:t>Create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package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with</a:t>
            </a:r>
            <a:r>
              <a:rPr lang="th-TH">
                <a:cs typeface="Cordia New"/>
              </a:rPr>
              <a:t> </a:t>
            </a:r>
            <a:r>
              <a:rPr lang="en-US" err="1"/>
              <a:t>ament_cmake</a:t>
            </a:r>
            <a:endParaRPr lang="en-US" err="1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err="1">
                <a:cs typeface="Cordia New"/>
              </a:rPr>
              <a:t>Create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new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folder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with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same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name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package</a:t>
            </a:r>
            <a:r>
              <a:rPr lang="th-TH">
                <a:cs typeface="Cordia New"/>
              </a:rPr>
              <a:t> and </a:t>
            </a:r>
            <a:r>
              <a:rPr lang="th-TH" err="1">
                <a:cs typeface="Cordia New"/>
              </a:rPr>
              <a:t>add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empty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python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file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with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name</a:t>
            </a:r>
            <a:r>
              <a:rPr lang="th-TH">
                <a:cs typeface="Cordia New"/>
              </a:rPr>
              <a:t>  </a:t>
            </a:r>
            <a:r>
              <a:rPr lang="en-US"/>
              <a:t>__init__.py </a:t>
            </a:r>
            <a:endParaRPr lang="en-US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err="1">
                <a:cs typeface="Cordia New"/>
              </a:rPr>
              <a:t>Make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sure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that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all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scripts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consists</a:t>
            </a:r>
            <a:r>
              <a:rPr lang="th-TH">
                <a:cs typeface="Cordia New"/>
              </a:rPr>
              <a:t> of  </a:t>
            </a:r>
            <a:r>
              <a:rPr lang="en-US"/>
              <a:t>(#!/usr/bin/python3) in the beginning of the file</a:t>
            </a:r>
            <a:endParaRPr lang="en-US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/>
              <a:t>Apply "</a:t>
            </a:r>
            <a:r>
              <a:rPr lang="en-US" err="1"/>
              <a:t>chmod</a:t>
            </a:r>
            <a:r>
              <a:rPr lang="en-US"/>
              <a:t> +x" to all </a:t>
            </a:r>
            <a:r>
              <a:rPr lang="en-US">
                <a:cs typeface="Calibri"/>
              </a:rPr>
              <a:t>Python executables 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342900" indent="-342900">
              <a:buAutoNum type="arabicPeriod"/>
            </a:pPr>
            <a:r>
              <a:rPr lang="en-US" altLang="en-US" sz="1200" b="1">
                <a:solidFill>
                  <a:schemeClr val="bg1"/>
                </a:solidFill>
                <a:highlight>
                  <a:srgbClr val="000000"/>
                </a:highlight>
                <a:latin typeface="ui-monospace"/>
              </a:rPr>
              <a:t>&gt;&gt; cd [path to workspace </a:t>
            </a:r>
            <a:endParaRPr lang="en-US" altLang="en-US" sz="3200">
              <a:solidFill>
                <a:schemeClr val="bg1"/>
              </a:solidFill>
              <a:latin typeface="Arial" panose="020B0604020202020204" pitchFamily="34" charset="0"/>
              <a:cs typeface="Arial"/>
            </a:endParaRPr>
          </a:p>
          <a:p>
            <a:pPr marL="342900" indent="-342900">
              <a:buAutoNum type="arabicPeriod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&gt;&gt; find 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src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/[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package_name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]/scripts -exec 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chmod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ui-monospace"/>
              </a:rPr>
              <a:t> +x {} \;</a:t>
            </a:r>
            <a:r>
              <a:rPr lang="en-US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 </a:t>
            </a:r>
            <a:endParaRPr lang="en-US" altLang="en-US" sz="3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342900" indent="-342900">
              <a:buFont typeface="+mj-lt"/>
              <a:buAutoNum type="arabicPeriod" startAt="6"/>
            </a:pPr>
            <a:endParaRPr lang="th-TH"/>
          </a:p>
          <a:p>
            <a:pPr marL="342900" indent="-342900">
              <a:buFont typeface="+mj-lt"/>
              <a:buAutoNum type="arabicPeriod" startAt="5"/>
            </a:pPr>
            <a:r>
              <a:rPr lang="th-TH" err="1">
                <a:cs typeface="Cordia New"/>
              </a:rPr>
              <a:t>Add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additional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folders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such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as</a:t>
            </a:r>
            <a:r>
              <a:rPr lang="th-TH">
                <a:cs typeface="Cordia New"/>
              </a:rPr>
              <a:t> </a:t>
            </a:r>
            <a:r>
              <a:rPr lang="en-US"/>
              <a:t>launch, config, </a:t>
            </a:r>
            <a:r>
              <a:rPr lang="en-US" err="1"/>
              <a:t>etc</a:t>
            </a:r>
            <a:endParaRPr lang="en-US" err="1">
              <a:cs typeface="Calibri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th-TH" err="1">
                <a:cs typeface="Cordia New"/>
              </a:rPr>
              <a:t>Modify</a:t>
            </a:r>
            <a:r>
              <a:rPr lang="th-TH">
                <a:cs typeface="Cordia New"/>
              </a:rPr>
              <a:t> </a:t>
            </a:r>
            <a:r>
              <a:rPr lang="en-US"/>
              <a:t>CMakeLists.txt </a:t>
            </a:r>
            <a:r>
              <a:rPr lang="en-US">
                <a:cs typeface="Calibri"/>
              </a:rPr>
              <a:t>accordingly 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Python executable</a:t>
            </a:r>
            <a:endParaRPr lang="en-US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Folder</a:t>
            </a:r>
            <a:endParaRPr lang="en-US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Custom Interface</a:t>
            </a:r>
            <a:endParaRPr lang="th-TH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96ADFA1D-CBAC-B2A6-B8E2-4C051FAF8F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66A0E-5007-3399-CBA9-03EC93B1E443}"/>
              </a:ext>
            </a:extLst>
          </p:cNvPr>
          <p:cNvSpPr txBox="1"/>
          <p:nvPr/>
        </p:nvSpPr>
        <p:spPr>
          <a:xfrm>
            <a:off x="98612" y="6462993"/>
            <a:ext cx="34318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ROS2 Package Customization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59E545C-3E45-1146-5BC1-0FFB1E48D22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03024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ROS2 Node Programming with RCLPY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56F4122-4557-8F1C-D8C6-4DD16E85A9CB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786058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err="1">
                <a:cs typeface="Angsana New"/>
              </a:rPr>
              <a:t>Node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class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in</a:t>
            </a:r>
            <a:r>
              <a:rPr lang="th-TH" sz="3600">
                <a:cs typeface="Angsana New"/>
              </a:rPr>
              <a:t> ROS </a:t>
            </a:r>
            <a:r>
              <a:rPr lang="th-TH" sz="3600" err="1">
                <a:cs typeface="Angsana New"/>
              </a:rPr>
              <a:t>Client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Library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for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Python</a:t>
            </a:r>
            <a:r>
              <a:rPr lang="th-TH" sz="3600">
                <a:cs typeface="Angsana New"/>
              </a:rPr>
              <a:t> (</a:t>
            </a:r>
            <a:r>
              <a:rPr lang="en-US" sz="3600"/>
              <a:t>RCLPY)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F46CC-AAD3-DF62-3C3A-C02323905939}"/>
              </a:ext>
            </a:extLst>
          </p:cNvPr>
          <p:cNvSpPr/>
          <p:nvPr/>
        </p:nvSpPr>
        <p:spPr>
          <a:xfrm>
            <a:off x="1283892" y="2319444"/>
            <a:ext cx="1775637" cy="1297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publishers</a:t>
            </a:r>
          </a:p>
          <a:p>
            <a:r>
              <a:rPr lang="en-US" sz="1400">
                <a:solidFill>
                  <a:schemeClr val="tx1"/>
                </a:solidFill>
              </a:rPr>
              <a:t>subscriptions</a:t>
            </a:r>
          </a:p>
          <a:p>
            <a:r>
              <a:rPr lang="en-US" sz="1400">
                <a:solidFill>
                  <a:schemeClr val="tx1"/>
                </a:solidFill>
              </a:rPr>
              <a:t>timers</a:t>
            </a:r>
          </a:p>
          <a:p>
            <a:r>
              <a:rPr lang="en-US" sz="1400">
                <a:solidFill>
                  <a:schemeClr val="tx1"/>
                </a:solidFill>
              </a:rPr>
              <a:t>services</a:t>
            </a:r>
          </a:p>
          <a:p>
            <a:r>
              <a:rPr lang="en-US" sz="1400">
                <a:solidFill>
                  <a:schemeClr val="tx1"/>
                </a:solidFill>
              </a:rPr>
              <a:t>clients</a:t>
            </a:r>
          </a:p>
          <a:p>
            <a:r>
              <a:rPr lang="en-US" sz="140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80F46-B378-4E93-E361-DDE6C4CFA00D}"/>
              </a:ext>
            </a:extLst>
          </p:cNvPr>
          <p:cNvSpPr/>
          <p:nvPr/>
        </p:nvSpPr>
        <p:spPr>
          <a:xfrm>
            <a:off x="1283891" y="2004011"/>
            <a:ext cx="1775637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rclpy.node.Node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031622-4E67-5B48-2776-FAD9C05FCBFF}"/>
              </a:ext>
            </a:extLst>
          </p:cNvPr>
          <p:cNvSpPr/>
          <p:nvPr/>
        </p:nvSpPr>
        <p:spPr>
          <a:xfrm>
            <a:off x="1283890" y="3616616"/>
            <a:ext cx="1775637" cy="1987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err="1">
                <a:solidFill>
                  <a:schemeClr val="tx1"/>
                </a:solidFill>
              </a:rPr>
              <a:t>create_publisher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create_subscription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create_timer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create_service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create_client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get_clock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get_logger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get_name</a:t>
            </a:r>
            <a:endParaRPr lang="en-US" sz="1400">
              <a:solidFill>
                <a:schemeClr val="tx1"/>
              </a:solidFill>
            </a:endParaRPr>
          </a:p>
          <a:p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5ABF5-0BBA-0412-B340-74CE9139A15A}"/>
              </a:ext>
            </a:extLst>
          </p:cNvPr>
          <p:cNvSpPr/>
          <p:nvPr/>
        </p:nvSpPr>
        <p:spPr>
          <a:xfrm>
            <a:off x="4440750" y="2319444"/>
            <a:ext cx="2951580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err="1">
                <a:solidFill>
                  <a:schemeClr val="tx1"/>
                </a:solidFill>
              </a:rPr>
              <a:t>topic_name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AC8F06-90F0-8551-66AA-6009ED78EFCC}"/>
              </a:ext>
            </a:extLst>
          </p:cNvPr>
          <p:cNvSpPr/>
          <p:nvPr/>
        </p:nvSpPr>
        <p:spPr>
          <a:xfrm>
            <a:off x="4440749" y="2004011"/>
            <a:ext cx="2951585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rclpy.pusblisher.Publisher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92EEAC-8C7C-12BE-914D-35DB0428BC1D}"/>
              </a:ext>
            </a:extLst>
          </p:cNvPr>
          <p:cNvSpPr/>
          <p:nvPr/>
        </p:nvSpPr>
        <p:spPr>
          <a:xfrm>
            <a:off x="4440749" y="2650247"/>
            <a:ext cx="2951580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C4269-08FC-18B2-4D25-1A0BC4F71E18}"/>
              </a:ext>
            </a:extLst>
          </p:cNvPr>
          <p:cNvSpPr/>
          <p:nvPr/>
        </p:nvSpPr>
        <p:spPr>
          <a:xfrm>
            <a:off x="4440750" y="3884058"/>
            <a:ext cx="2951580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784F0-561B-447F-EBC6-DD289287B5B7}"/>
              </a:ext>
            </a:extLst>
          </p:cNvPr>
          <p:cNvSpPr/>
          <p:nvPr/>
        </p:nvSpPr>
        <p:spPr>
          <a:xfrm>
            <a:off x="4440749" y="3568625"/>
            <a:ext cx="2951585" cy="315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rclpy.client.Client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269FD-5EB5-AF92-B2E1-BB2CAF5F8701}"/>
              </a:ext>
            </a:extLst>
          </p:cNvPr>
          <p:cNvSpPr/>
          <p:nvPr/>
        </p:nvSpPr>
        <p:spPr>
          <a:xfrm>
            <a:off x="4440749" y="4214861"/>
            <a:ext cx="2951580" cy="1389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call</a:t>
            </a:r>
          </a:p>
          <a:p>
            <a:r>
              <a:rPr lang="en-US" sz="1400" err="1">
                <a:solidFill>
                  <a:schemeClr val="tx1"/>
                </a:solidFill>
              </a:rPr>
              <a:t>call_async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remove_pending_request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service_is_ready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 err="1">
                <a:solidFill>
                  <a:schemeClr val="tx1"/>
                </a:solidFill>
              </a:rPr>
              <a:t>wait_for_service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21794C-3BD3-FF8B-C917-831136359593}"/>
              </a:ext>
            </a:extLst>
          </p:cNvPr>
          <p:cNvSpPr/>
          <p:nvPr/>
        </p:nvSpPr>
        <p:spPr>
          <a:xfrm>
            <a:off x="8829190" y="2004011"/>
            <a:ext cx="2078918" cy="1119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Subscriber callback</a:t>
            </a:r>
          </a:p>
          <a:p>
            <a:r>
              <a:rPr lang="en-US" sz="1400" err="1">
                <a:solidFill>
                  <a:schemeClr val="tx1"/>
                </a:solidFill>
              </a:rPr>
              <a:t>Timer_callback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Service server callback</a:t>
            </a:r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C27060-AFCC-F333-CB97-8B7652620ADD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ROS2 Node Programming with RCLPY</a:t>
            </a:r>
            <a:endParaRPr lang="en-US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0BBDF0F-2CC4-D178-9A9D-012A37DEF64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270673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>
                <a:cs typeface="Angsana New"/>
              </a:rPr>
              <a:t>General </a:t>
            </a:r>
            <a:r>
              <a:rPr lang="th-TH" sz="3600" err="1">
                <a:cs typeface="Angsana New"/>
              </a:rPr>
              <a:t>procedure</a:t>
            </a:r>
            <a:r>
              <a:rPr lang="th-TH" sz="3600">
                <a:cs typeface="Angsana New"/>
              </a:rPr>
              <a:t> </a:t>
            </a:r>
            <a:r>
              <a:rPr lang="th-TH" sz="3600" err="1">
                <a:cs typeface="Angsana New"/>
              </a:rPr>
              <a:t>on</a:t>
            </a:r>
            <a:r>
              <a:rPr lang="th-TH" sz="3600">
                <a:cs typeface="Angsana New"/>
              </a:rPr>
              <a:t> "</a:t>
            </a:r>
            <a:r>
              <a:rPr lang="th-TH" sz="3600" err="1">
                <a:cs typeface="Angsana New"/>
              </a:rPr>
              <a:t>running</a:t>
            </a:r>
            <a:r>
              <a:rPr lang="th-TH" sz="3600">
                <a:cs typeface="Angsana New"/>
              </a:rPr>
              <a:t>" a </a:t>
            </a:r>
            <a:r>
              <a:rPr lang="th-TH" sz="3600" err="1">
                <a:cs typeface="Angsana New"/>
              </a:rPr>
              <a:t>node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using</a:t>
            </a:r>
            <a:r>
              <a:rPr lang="th-TH" sz="3600">
                <a:cs typeface="Angsana New"/>
              </a:rPr>
              <a:t> RCLPY</a:t>
            </a:r>
            <a:endParaRPr lang="en-US" sz="360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76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8570F-8D03-D0B8-3FD8-4ED7E2EFA681}"/>
              </a:ext>
            </a:extLst>
          </p:cNvPr>
          <p:cNvSpPr txBox="1"/>
          <p:nvPr/>
        </p:nvSpPr>
        <p:spPr>
          <a:xfrm>
            <a:off x="1554480" y="2618932"/>
            <a:ext cx="9216301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err="1">
                <a:cs typeface="Cordia New"/>
              </a:rPr>
              <a:t>Initialize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rclpy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using</a:t>
            </a:r>
            <a:r>
              <a:rPr lang="th-TH" sz="2800">
                <a:cs typeface="Cordia New"/>
              </a:rPr>
              <a:t> '</a:t>
            </a:r>
            <a:r>
              <a:rPr lang="en-US" sz="2800" err="1"/>
              <a:t>rclpy.init</a:t>
            </a:r>
            <a:r>
              <a:rPr lang="en-US" sz="2800"/>
              <a:t>'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err="1">
                <a:cs typeface="Cordia New"/>
              </a:rPr>
              <a:t>Instantiate</a:t>
            </a:r>
            <a:r>
              <a:rPr lang="th-TH" sz="2800">
                <a:cs typeface="Cordia New"/>
              </a:rPr>
              <a:t> a "</a:t>
            </a:r>
            <a:r>
              <a:rPr lang="th-TH" sz="2800" err="1">
                <a:cs typeface="Cordia New"/>
              </a:rPr>
              <a:t>Node</a:t>
            </a:r>
            <a:r>
              <a:rPr lang="th-TH" sz="2800">
                <a:cs typeface="Cordia New"/>
              </a:rPr>
              <a:t>" </a:t>
            </a:r>
            <a:r>
              <a:rPr lang="th-TH" sz="2800" err="1">
                <a:cs typeface="Cordia New"/>
              </a:rPr>
              <a:t>object</a:t>
            </a:r>
            <a:r>
              <a:rPr lang="th-TH" sz="2800">
                <a:cs typeface="Cordia New"/>
              </a:rPr>
              <a:t> </a:t>
            </a:r>
            <a:endParaRPr lang="en-US" sz="28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Spin</a:t>
            </a:r>
            <a:r>
              <a:rPr lang="th-TH" sz="2800">
                <a:cs typeface="Cordia New"/>
              </a:rPr>
              <a:t> </a:t>
            </a:r>
            <a:r>
              <a:rPr lang="en-US" sz="2800"/>
              <a:t>node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using</a:t>
            </a:r>
            <a:r>
              <a:rPr lang="th-TH" sz="2800">
                <a:cs typeface="Cordia New"/>
              </a:rPr>
              <a:t> </a:t>
            </a:r>
            <a:r>
              <a:rPr lang="en-US" sz="2800" err="1"/>
              <a:t>rclpy.spin</a:t>
            </a:r>
            <a:r>
              <a:rPr lang="en-US" sz="2800"/>
              <a:t> or spin once in a while-loop </a:t>
            </a:r>
            <a:endParaRPr lang="en-US" sz="28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sz="2800" err="1">
                <a:cs typeface="Cordia New"/>
              </a:rPr>
              <a:t>If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processs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exits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loop</a:t>
            </a:r>
            <a:r>
              <a:rPr lang="th-TH" sz="2800">
                <a:cs typeface="Cordia New"/>
              </a:rPr>
              <a:t>, </a:t>
            </a:r>
            <a:r>
              <a:rPr lang="th-TH" sz="2800" err="1">
                <a:cs typeface="Cordia New"/>
              </a:rPr>
              <a:t>de</a:t>
            </a:r>
            <a:r>
              <a:rPr lang="th-TH" sz="2800">
                <a:cs typeface="Cordia New"/>
              </a:rPr>
              <a:t>-</a:t>
            </a:r>
            <a:r>
              <a:rPr lang="th-TH" sz="2800" err="1">
                <a:cs typeface="Cordia New"/>
              </a:rPr>
              <a:t>construct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the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node</a:t>
            </a:r>
            <a:endParaRPr lang="en-US" sz="2800" err="1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sz="2800" err="1">
                <a:cs typeface="Cordia New"/>
              </a:rPr>
              <a:t>Shut</a:t>
            </a:r>
            <a:r>
              <a:rPr lang="th-TH" sz="2800">
                <a:cs typeface="Cordia New"/>
              </a:rPr>
              <a:t> </a:t>
            </a:r>
            <a:r>
              <a:rPr lang="th-TH" sz="2800" err="1">
                <a:cs typeface="Cordia New"/>
              </a:rPr>
              <a:t>down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rclpy</a:t>
            </a:r>
            <a:r>
              <a:rPr lang="th-TH" sz="2800">
                <a:cs typeface="Cordia New"/>
              </a:rPr>
              <a:t> </a:t>
            </a:r>
            <a:r>
              <a:rPr lang="th-TH" sz="2800" err="1">
                <a:cs typeface="Cordia New"/>
              </a:rPr>
              <a:t>using</a:t>
            </a:r>
            <a:r>
              <a:rPr lang="th-TH" sz="2800">
                <a:cs typeface="Cordia New"/>
              </a:rPr>
              <a:t>  </a:t>
            </a:r>
            <a:r>
              <a:rPr lang="en-US" sz="2800" err="1"/>
              <a:t>rclpy.shutdown</a:t>
            </a:r>
            <a:endParaRPr lang="en-US" sz="28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A4FB0-B92C-5520-9A69-DF0A6BCA3AB3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ROS2 Node Programming with RCLPY</a:t>
            </a:r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95F7FCB-B2AA-0235-E7E6-7D0134378FF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748382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err="1">
                <a:cs typeface="Angsana New"/>
              </a:rPr>
              <a:t>Inheriting</a:t>
            </a:r>
            <a:r>
              <a:rPr lang="th-TH" sz="3600">
                <a:cs typeface="Angsana New"/>
              </a:rPr>
              <a:t> a </a:t>
            </a:r>
            <a:r>
              <a:rPr lang="th-TH" sz="3600" err="1">
                <a:cs typeface="Angsana New"/>
              </a:rPr>
              <a:t>Node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class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from</a:t>
            </a:r>
            <a:r>
              <a:rPr lang="th-TH" sz="3600">
                <a:cs typeface="Angsana New"/>
              </a:rPr>
              <a:t> RCLPY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77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1516380" y="1885507"/>
            <a:ext cx="9216301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from </a:t>
            </a:r>
            <a:r>
              <a:rPr lang="en-US" sz="2400" err="1">
                <a:ea typeface="+mn-lt"/>
                <a:cs typeface="+mn-lt"/>
              </a:rPr>
              <a:t>rclpy.Node</a:t>
            </a:r>
            <a:r>
              <a:rPr lang="en-US" sz="2400">
                <a:ea typeface="+mn-lt"/>
                <a:cs typeface="+mn-lt"/>
              </a:rPr>
              <a:t> import Node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class </a:t>
            </a:r>
            <a:r>
              <a:rPr lang="en-US" sz="2400" err="1">
                <a:ea typeface="+mn-lt"/>
                <a:cs typeface="+mn-lt"/>
              </a:rPr>
              <a:t>NewNode</a:t>
            </a:r>
            <a:r>
              <a:rPr lang="en-US" sz="2400">
                <a:ea typeface="+mn-lt"/>
                <a:cs typeface="+mn-lt"/>
              </a:rPr>
              <a:t>(Node):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def 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__(self):</a:t>
            </a:r>
            <a:endParaRPr lang="th-TH" sz="2400">
              <a:cs typeface="Cordia New"/>
            </a:endParaRPr>
          </a:p>
          <a:p>
            <a:r>
              <a:rPr lang="en-US" sz="2400">
                <a:ea typeface="+mn-lt"/>
                <a:cs typeface="+mn-lt"/>
              </a:rPr>
              <a:t>        super().__</a:t>
            </a:r>
            <a:r>
              <a:rPr lang="en-US" sz="2400" err="1">
                <a:ea typeface="+mn-lt"/>
                <a:cs typeface="+mn-lt"/>
              </a:rPr>
              <a:t>init</a:t>
            </a:r>
            <a:r>
              <a:rPr lang="en-US" sz="2400">
                <a:ea typeface="+mn-lt"/>
                <a:cs typeface="+mn-lt"/>
              </a:rPr>
              <a:t>__('</a:t>
            </a:r>
            <a:r>
              <a:rPr lang="en-US" sz="2400" err="1">
                <a:ea typeface="+mn-lt"/>
                <a:cs typeface="+mn-lt"/>
              </a:rPr>
              <a:t>node_name</a:t>
            </a:r>
            <a:r>
              <a:rPr lang="en-US" sz="2400">
                <a:ea typeface="+mn-lt"/>
                <a:cs typeface="+mn-lt"/>
              </a:rPr>
              <a:t>')</a:t>
            </a:r>
            <a:endParaRPr lang="th-TH" sz="2400">
              <a:cs typeface="Cordia New"/>
            </a:endParaRPr>
          </a:p>
          <a:p>
            <a:r>
              <a:rPr lang="en-US" sz="2400">
                <a:ea typeface="+mn-lt"/>
                <a:cs typeface="+mn-lt"/>
              </a:rPr>
              <a:t>def main(</a:t>
            </a:r>
            <a:r>
              <a:rPr lang="en-US" sz="2400" err="1">
                <a:ea typeface="+mn-lt"/>
                <a:cs typeface="+mn-lt"/>
              </a:rPr>
              <a:t>args</a:t>
            </a:r>
            <a:r>
              <a:rPr lang="en-US" sz="2400">
                <a:ea typeface="+mn-lt"/>
                <a:cs typeface="+mn-lt"/>
              </a:rPr>
              <a:t>=None):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</a:t>
            </a:r>
            <a:r>
              <a:rPr lang="en-US" sz="2400" err="1">
                <a:ea typeface="+mn-lt"/>
                <a:cs typeface="+mn-lt"/>
              </a:rPr>
              <a:t>rclpy.init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args</a:t>
            </a:r>
            <a:r>
              <a:rPr lang="en-US" sz="2400">
                <a:ea typeface="+mn-lt"/>
                <a:cs typeface="+mn-lt"/>
              </a:rPr>
              <a:t>=</a:t>
            </a:r>
            <a:r>
              <a:rPr lang="en-US" sz="2400" err="1">
                <a:ea typeface="+mn-lt"/>
                <a:cs typeface="+mn-lt"/>
              </a:rPr>
              <a:t>args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node = </a:t>
            </a:r>
            <a:r>
              <a:rPr lang="en-US" sz="2400" err="1">
                <a:ea typeface="+mn-lt"/>
                <a:cs typeface="+mn-lt"/>
              </a:rPr>
              <a:t>NewNode</a:t>
            </a:r>
            <a:r>
              <a:rPr lang="en-US" sz="2400">
                <a:ea typeface="+mn-lt"/>
                <a:cs typeface="+mn-lt"/>
              </a:rPr>
              <a:t>()</a:t>
            </a:r>
            <a:endParaRPr lang="th-TH" sz="2400">
              <a:cs typeface="Cordia New"/>
            </a:endParaRPr>
          </a:p>
          <a:p>
            <a:r>
              <a:rPr lang="en-US" sz="2400">
                <a:ea typeface="+mn-lt"/>
                <a:cs typeface="+mn-lt"/>
              </a:rPr>
              <a:t>    </a:t>
            </a:r>
            <a:r>
              <a:rPr lang="en-US" sz="2400" err="1">
                <a:ea typeface="+mn-lt"/>
                <a:cs typeface="+mn-lt"/>
              </a:rPr>
              <a:t>rclpy.spin</a:t>
            </a:r>
            <a:r>
              <a:rPr lang="en-US" sz="2400">
                <a:ea typeface="+mn-lt"/>
                <a:cs typeface="+mn-lt"/>
              </a:rPr>
              <a:t>(node)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</a:t>
            </a:r>
            <a:r>
              <a:rPr lang="en-US" sz="2400" err="1">
                <a:ea typeface="+mn-lt"/>
                <a:cs typeface="+mn-lt"/>
              </a:rPr>
              <a:t>node.destroy_node</a:t>
            </a:r>
            <a:r>
              <a:rPr lang="en-US" sz="2400">
                <a:ea typeface="+mn-lt"/>
                <a:cs typeface="+mn-lt"/>
              </a:rPr>
              <a:t>()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    </a:t>
            </a:r>
            <a:r>
              <a:rPr lang="en-US" sz="2400" err="1">
                <a:ea typeface="+mn-lt"/>
                <a:cs typeface="+mn-lt"/>
              </a:rPr>
              <a:t>rclpy.shutdown</a:t>
            </a:r>
            <a:r>
              <a:rPr lang="en-US" sz="2400">
                <a:ea typeface="+mn-lt"/>
                <a:cs typeface="+mn-lt"/>
              </a:rPr>
              <a:t>()</a:t>
            </a:r>
            <a:br>
              <a:rPr lang="en-US" sz="1600"/>
            </a:br>
            <a:br>
              <a:rPr lang="en-US" sz="1600"/>
            </a:br>
            <a:endParaRPr lang="en-US" sz="1600">
              <a:cs typeface="Calibri"/>
            </a:endParaRPr>
          </a:p>
          <a:p>
            <a:pPr marL="342900" indent="-342900">
              <a:buAutoNum type="arabicPeriod"/>
            </a:pPr>
            <a:endParaRPr lang="en-US" sz="24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0BD11-B58C-400A-1F75-884B45902B3A}"/>
              </a:ext>
            </a:extLst>
          </p:cNvPr>
          <p:cNvSpPr/>
          <p:nvPr/>
        </p:nvSpPr>
        <p:spPr>
          <a:xfrm>
            <a:off x="8124824" y="1857374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Import the superclass "Node"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7507A9-FB60-36B9-B7EB-B1553C01E894}"/>
              </a:ext>
            </a:extLst>
          </p:cNvPr>
          <p:cNvCxnSpPr>
            <a:cxnSpLocks/>
          </p:cNvCxnSpPr>
          <p:nvPr/>
        </p:nvCxnSpPr>
        <p:spPr>
          <a:xfrm flipH="1">
            <a:off x="5476875" y="2114550"/>
            <a:ext cx="24098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5F1ADF-5C31-7392-FFA0-706B42732A1B}"/>
              </a:ext>
            </a:extLst>
          </p:cNvPr>
          <p:cNvSpPr/>
          <p:nvPr/>
        </p:nvSpPr>
        <p:spPr>
          <a:xfrm>
            <a:off x="8086724" y="2600324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NewNode</a:t>
            </a:r>
            <a:r>
              <a:rPr lang="en-US">
                <a:cs typeface="Calibri"/>
              </a:rPr>
              <a:t>" inherits from "Node"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D96AF2-102F-E50B-9D1C-B5EB65196E42}"/>
              </a:ext>
            </a:extLst>
          </p:cNvPr>
          <p:cNvCxnSpPr>
            <a:cxnSpLocks/>
          </p:cNvCxnSpPr>
          <p:nvPr/>
        </p:nvCxnSpPr>
        <p:spPr>
          <a:xfrm flipH="1">
            <a:off x="5438775" y="2857500"/>
            <a:ext cx="24098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24B6B-0F8F-C6D5-512D-A8EB420C1324}"/>
              </a:ext>
            </a:extLst>
          </p:cNvPr>
          <p:cNvSpPr/>
          <p:nvPr/>
        </p:nvSpPr>
        <p:spPr>
          <a:xfrm>
            <a:off x="8124824" y="4695824"/>
            <a:ext cx="360045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Running a node of class "</a:t>
            </a:r>
            <a:r>
              <a:rPr lang="en-US" err="1">
                <a:cs typeface="Calibri"/>
              </a:rPr>
              <a:t>NewNode</a:t>
            </a:r>
            <a:r>
              <a:rPr lang="en-US">
                <a:cs typeface="Calibri"/>
              </a:rPr>
              <a:t>"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EB5D4A-27F7-C299-8337-28673D301F75}"/>
              </a:ext>
            </a:extLst>
          </p:cNvPr>
          <p:cNvCxnSpPr>
            <a:cxnSpLocks/>
          </p:cNvCxnSpPr>
          <p:nvPr/>
        </p:nvCxnSpPr>
        <p:spPr>
          <a:xfrm flipH="1">
            <a:off x="5438775" y="4933950"/>
            <a:ext cx="24098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CEA914E-2E42-103E-5C59-68F47383D711}"/>
              </a:ext>
            </a:extLst>
          </p:cNvPr>
          <p:cNvSpPr/>
          <p:nvPr/>
        </p:nvSpPr>
        <p:spPr>
          <a:xfrm>
            <a:off x="4886324" y="4152899"/>
            <a:ext cx="314325" cy="1762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A865-8BF2-5D04-111E-A9297403F23A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ROS2 Node Programming with RCLPY</a:t>
            </a: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D3AE1C1-65FE-1DA1-F4B4-68F4F9190AA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86949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Timer, Publisher, &amp; Subscription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B94092D-173D-152D-A6A7-E048A022D9F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378651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err="1">
                <a:cs typeface="Angsana New"/>
              </a:rPr>
              <a:t>Attaching</a:t>
            </a:r>
            <a:r>
              <a:rPr lang="th-TH" sz="3600">
                <a:cs typeface="Angsana New"/>
              </a:rPr>
              <a:t> a </a:t>
            </a:r>
            <a:r>
              <a:rPr lang="th-TH" sz="3600" err="1">
                <a:cs typeface="Angsana New"/>
              </a:rPr>
              <a:t>timer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to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the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79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1516380" y="1885507"/>
            <a:ext cx="9216301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class </a:t>
            </a:r>
            <a:r>
              <a:rPr lang="en-US" sz="2800" err="1">
                <a:ea typeface="+mn-lt"/>
                <a:cs typeface="+mn-lt"/>
              </a:rPr>
              <a:t>NewNode</a:t>
            </a:r>
            <a:r>
              <a:rPr lang="en-US" sz="2800">
                <a:ea typeface="+mn-lt"/>
                <a:cs typeface="+mn-lt"/>
              </a:rPr>
              <a:t>(Node):</a:t>
            </a:r>
            <a:endParaRPr lang="en-US">
              <a:cs typeface="Calibri" panose="020F0502020204030204"/>
            </a:endParaRPr>
          </a:p>
          <a:p>
            <a:r>
              <a:rPr lang="en-US" sz="2800">
                <a:ea typeface="+mn-lt"/>
                <a:cs typeface="+mn-lt"/>
              </a:rPr>
              <a:t>    def __</a:t>
            </a:r>
            <a:r>
              <a:rPr lang="en-US" sz="2800" err="1">
                <a:ea typeface="+mn-lt"/>
                <a:cs typeface="+mn-lt"/>
              </a:rPr>
              <a:t>init</a:t>
            </a:r>
            <a:r>
              <a:rPr lang="en-US" sz="2800">
                <a:ea typeface="+mn-lt"/>
                <a:cs typeface="+mn-lt"/>
              </a:rPr>
              <a:t>__(self):</a:t>
            </a:r>
            <a:endParaRPr lang="th-TH"/>
          </a:p>
          <a:p>
            <a:r>
              <a:rPr lang="en-US" sz="2800">
                <a:ea typeface="+mn-lt"/>
                <a:cs typeface="+mn-lt"/>
              </a:rPr>
              <a:t>        super().__</a:t>
            </a:r>
            <a:r>
              <a:rPr lang="en-US" sz="2800" err="1">
                <a:ea typeface="+mn-lt"/>
                <a:cs typeface="+mn-lt"/>
              </a:rPr>
              <a:t>init</a:t>
            </a:r>
            <a:r>
              <a:rPr lang="en-US" sz="2800">
                <a:ea typeface="+mn-lt"/>
                <a:cs typeface="+mn-lt"/>
              </a:rPr>
              <a:t>__('</a:t>
            </a:r>
            <a:r>
              <a:rPr lang="en-US" sz="2800" err="1">
                <a:ea typeface="+mn-lt"/>
                <a:cs typeface="+mn-lt"/>
              </a:rPr>
              <a:t>node_name</a:t>
            </a:r>
            <a:r>
              <a:rPr lang="en-US" sz="2800">
                <a:ea typeface="+mn-lt"/>
                <a:cs typeface="+mn-lt"/>
              </a:rPr>
              <a:t>')</a:t>
            </a:r>
            <a:endParaRPr lang="th-TH"/>
          </a:p>
          <a:p>
            <a:r>
              <a:rPr lang="en-US" sz="2800">
                <a:ea typeface="+mn-lt"/>
                <a:cs typeface="+mn-lt"/>
              </a:rPr>
              <a:t>        </a:t>
            </a:r>
            <a:r>
              <a:rPr lang="en-US" sz="2800" err="1">
                <a:ea typeface="+mn-lt"/>
                <a:cs typeface="+mn-lt"/>
              </a:rPr>
              <a:t>self.timer</a:t>
            </a:r>
            <a:r>
              <a:rPr lang="en-US" sz="2800">
                <a:ea typeface="+mn-lt"/>
                <a:cs typeface="+mn-lt"/>
              </a:rPr>
              <a:t> = </a:t>
            </a:r>
            <a:r>
              <a:rPr lang="en-US" sz="2800" err="1">
                <a:ea typeface="+mn-lt"/>
                <a:cs typeface="+mn-lt"/>
              </a:rPr>
              <a:t>self.create_timer</a:t>
            </a:r>
            <a:r>
              <a:rPr lang="en-US" sz="2800">
                <a:ea typeface="+mn-lt"/>
                <a:cs typeface="+mn-lt"/>
              </a:rPr>
              <a:t>(1.0,timer_callback)</a:t>
            </a:r>
          </a:p>
          <a:p>
            <a:r>
              <a:rPr lang="en-US" sz="2800">
                <a:ea typeface="+mn-lt"/>
                <a:cs typeface="+mn-lt"/>
              </a:rPr>
              <a:t>def </a:t>
            </a:r>
            <a:r>
              <a:rPr lang="en-US" sz="2800" err="1">
                <a:ea typeface="+mn-lt"/>
                <a:cs typeface="+mn-lt"/>
              </a:rPr>
              <a:t>timer_callback</a:t>
            </a:r>
            <a:r>
              <a:rPr lang="en-US" sz="2800">
                <a:ea typeface="+mn-lt"/>
                <a:cs typeface="+mn-lt"/>
              </a:rPr>
              <a:t>():</a:t>
            </a:r>
            <a:endParaRPr lang="en-US">
              <a:cs typeface="Calibri" panose="020F0502020204030204"/>
            </a:endParaRPr>
          </a:p>
          <a:p>
            <a:r>
              <a:rPr lang="en-US" sz="2800">
                <a:cs typeface="Calibri"/>
              </a:rPr>
              <a:t>    print('Hello World')</a:t>
            </a:r>
          </a:p>
          <a:p>
            <a:pPr marL="342900" indent="-342900">
              <a:buAutoNum type="arabicPeriod"/>
            </a:pPr>
            <a:endParaRPr lang="en-US" sz="28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B6534-0572-8748-803B-A498E47A6D88}"/>
              </a:ext>
            </a:extLst>
          </p:cNvPr>
          <p:cNvSpPr/>
          <p:nvPr/>
        </p:nvSpPr>
        <p:spPr>
          <a:xfrm>
            <a:off x="7467599" y="2047874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Period of the timer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879BB5-F249-989B-B0F9-E7E698AD43E8}"/>
              </a:ext>
            </a:extLst>
          </p:cNvPr>
          <p:cNvCxnSpPr>
            <a:cxnSpLocks/>
          </p:cNvCxnSpPr>
          <p:nvPr/>
        </p:nvCxnSpPr>
        <p:spPr>
          <a:xfrm flipH="1">
            <a:off x="6800850" y="2647950"/>
            <a:ext cx="1743075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E85C3D1-AA4B-934C-6F8D-CC9BAB7BFBA7}"/>
              </a:ext>
            </a:extLst>
          </p:cNvPr>
          <p:cNvSpPr/>
          <p:nvPr/>
        </p:nvSpPr>
        <p:spPr>
          <a:xfrm>
            <a:off x="7905749" y="4181474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Attaching the callback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079632-A274-AC9C-3395-BF3650E18442}"/>
              </a:ext>
            </a:extLst>
          </p:cNvPr>
          <p:cNvCxnSpPr>
            <a:cxnSpLocks/>
          </p:cNvCxnSpPr>
          <p:nvPr/>
        </p:nvCxnSpPr>
        <p:spPr>
          <a:xfrm flipH="1" flipV="1">
            <a:off x="7915275" y="3705225"/>
            <a:ext cx="1400175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3E0AE-A5F2-9393-7CD3-1947AF37D39E}"/>
              </a:ext>
            </a:extLst>
          </p:cNvPr>
          <p:cNvSpPr/>
          <p:nvPr/>
        </p:nvSpPr>
        <p:spPr>
          <a:xfrm>
            <a:off x="561974" y="5048249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Defining callback as a function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3A31B8-85C7-4239-5F0A-76AC1FC3FAF4}"/>
              </a:ext>
            </a:extLst>
          </p:cNvPr>
          <p:cNvCxnSpPr>
            <a:cxnSpLocks/>
          </p:cNvCxnSpPr>
          <p:nvPr/>
        </p:nvCxnSpPr>
        <p:spPr>
          <a:xfrm flipV="1">
            <a:off x="1314450" y="4171950"/>
            <a:ext cx="419100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9D5975-128C-3286-2101-806694EB1124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49E815DF-5E19-2729-C775-FC6B563C5A3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59739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</a:t>
            </a:fld>
            <a:endParaRPr lang="en-US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205EE02-AD45-4459-BC31-97DB304E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2129124"/>
            <a:ext cx="3838045" cy="3347972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/>
              <a:t>Open Robotics is a non-profit corporation </a:t>
            </a:r>
            <a:r>
              <a:rPr lang="en-US" sz="2800" dirty="0">
                <a:cs typeface="Calibri"/>
              </a:rPr>
              <a:t>that is responsible for </a:t>
            </a:r>
            <a:r>
              <a:rPr lang="en-US" sz="2800" dirty="0"/>
              <a:t>ROS, Gazebo Simulator, Ignition</a:t>
            </a:r>
            <a:r>
              <a:rPr lang="en-US" sz="2800" dirty="0">
                <a:cs typeface="Calibri"/>
              </a:rPr>
              <a:t>, and </a:t>
            </a:r>
            <a:r>
              <a:rPr lang="en-US" sz="2800" dirty="0"/>
              <a:t>RMF.</a:t>
            </a:r>
            <a:endParaRPr lang="th-TH" sz="2800" dirty="0"/>
          </a:p>
          <a:p>
            <a:pPr marL="0" indent="0">
              <a:buNone/>
            </a:pPr>
            <a:endParaRPr lang="th-TH" sz="2800" dirty="0"/>
          </a:p>
          <a:p>
            <a:pPr marL="0" indent="0">
              <a:buNone/>
            </a:pPr>
            <a:r>
              <a:rPr lang="th-TH" sz="2800" dirty="0">
                <a:cs typeface="Cordia New"/>
              </a:rPr>
              <a:t>In 2018, the company opened a new headquater in SIngapore. Open Robotics also collaborate with the goverment of </a:t>
            </a:r>
            <a:r>
              <a:rPr lang="th-TH" sz="2800" dirty="0">
                <a:ea typeface="+mn-lt"/>
                <a:cs typeface="+mn-lt"/>
              </a:rPr>
              <a:t>Singapore to </a:t>
            </a:r>
            <a:r>
              <a:rPr lang="th-TH" sz="2800" dirty="0">
                <a:cs typeface="Cordia New"/>
              </a:rPr>
              <a:t>become a pioneer in Robotics medical tech. </a:t>
            </a:r>
          </a:p>
        </p:txBody>
      </p:sp>
      <p:pic>
        <p:nvPicPr>
          <p:cNvPr id="8202" name="Picture 10" descr="Open-RMF">
            <a:extLst>
              <a:ext uri="{FF2B5EF4-FFF2-40B4-BE49-F238E27FC236}">
                <a16:creationId xmlns:a16="http://schemas.microsoft.com/office/drawing/2014/main" id="{3F49A500-53C2-493E-A553-CA40DE9E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7" y="351266"/>
            <a:ext cx="4393905" cy="12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CC64B31-C96A-4C84-B820-7A3D85FB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08" y="1933796"/>
            <a:ext cx="6391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430D16-3243-21ED-249A-D573AABB05F9}"/>
              </a:ext>
            </a:extLst>
          </p:cNvPr>
          <p:cNvSpPr txBox="1"/>
          <p:nvPr/>
        </p:nvSpPr>
        <p:spPr>
          <a:xfrm>
            <a:off x="98612" y="6462993"/>
            <a:ext cx="2374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Brief History of ROS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2BECC75-9A87-A928-6EAF-70B3B0F8646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138074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err="1">
                <a:cs typeface="Angsana New"/>
              </a:rPr>
              <a:t>Attaching</a:t>
            </a:r>
            <a:r>
              <a:rPr lang="th-TH" sz="3600">
                <a:cs typeface="Angsana New"/>
              </a:rPr>
              <a:t> a </a:t>
            </a:r>
            <a:r>
              <a:rPr lang="th-TH" sz="3600" err="1">
                <a:cs typeface="Angsana New"/>
              </a:rPr>
              <a:t>timer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to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the</a:t>
            </a:r>
            <a:r>
              <a:rPr lang="th-TH" sz="3600">
                <a:cs typeface="Angsana New"/>
              </a:rPr>
              <a:t> </a:t>
            </a:r>
            <a:r>
              <a:rPr lang="th-TH" sz="3600" err="1">
                <a:cs typeface="Angsana New"/>
              </a:rPr>
              <a:t>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80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1516380" y="1885507"/>
            <a:ext cx="921630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class </a:t>
            </a:r>
            <a:r>
              <a:rPr lang="en-US" sz="2800" err="1">
                <a:ea typeface="+mn-lt"/>
                <a:cs typeface="+mn-lt"/>
              </a:rPr>
              <a:t>NewNode</a:t>
            </a:r>
            <a:r>
              <a:rPr lang="en-US" sz="2800">
                <a:ea typeface="+mn-lt"/>
                <a:cs typeface="+mn-lt"/>
              </a:rPr>
              <a:t>(Node):</a:t>
            </a:r>
            <a:endParaRPr lang="en-US">
              <a:cs typeface="Calibri" panose="020F0502020204030204"/>
            </a:endParaRPr>
          </a:p>
          <a:p>
            <a:r>
              <a:rPr lang="en-US" sz="2800">
                <a:ea typeface="+mn-lt"/>
                <a:cs typeface="+mn-lt"/>
              </a:rPr>
              <a:t>    def __</a:t>
            </a:r>
            <a:r>
              <a:rPr lang="en-US" sz="2800" err="1">
                <a:ea typeface="+mn-lt"/>
                <a:cs typeface="+mn-lt"/>
              </a:rPr>
              <a:t>init</a:t>
            </a:r>
            <a:r>
              <a:rPr lang="en-US" sz="2800">
                <a:ea typeface="+mn-lt"/>
                <a:cs typeface="+mn-lt"/>
              </a:rPr>
              <a:t>__(self):</a:t>
            </a:r>
            <a:endParaRPr lang="th-TH"/>
          </a:p>
          <a:p>
            <a:r>
              <a:rPr lang="en-US" sz="2800">
                <a:ea typeface="+mn-lt"/>
                <a:cs typeface="+mn-lt"/>
              </a:rPr>
              <a:t>        super().__</a:t>
            </a:r>
            <a:r>
              <a:rPr lang="en-US" sz="2800" err="1">
                <a:ea typeface="+mn-lt"/>
                <a:cs typeface="+mn-lt"/>
              </a:rPr>
              <a:t>init</a:t>
            </a:r>
            <a:r>
              <a:rPr lang="en-US" sz="2800">
                <a:ea typeface="+mn-lt"/>
                <a:cs typeface="+mn-lt"/>
              </a:rPr>
              <a:t>__('</a:t>
            </a:r>
            <a:r>
              <a:rPr lang="en-US" sz="2800" err="1">
                <a:ea typeface="+mn-lt"/>
                <a:cs typeface="+mn-lt"/>
              </a:rPr>
              <a:t>node_name</a:t>
            </a:r>
            <a:r>
              <a:rPr lang="en-US" sz="2800">
                <a:ea typeface="+mn-lt"/>
                <a:cs typeface="+mn-lt"/>
              </a:rPr>
              <a:t>')</a:t>
            </a:r>
            <a:endParaRPr lang="th-TH"/>
          </a:p>
          <a:p>
            <a:r>
              <a:rPr lang="en-US" sz="2800">
                <a:ea typeface="+mn-lt"/>
                <a:cs typeface="+mn-lt"/>
              </a:rPr>
              <a:t>        </a:t>
            </a:r>
            <a:r>
              <a:rPr lang="en-US" sz="2800" err="1">
                <a:ea typeface="+mn-lt"/>
                <a:cs typeface="+mn-lt"/>
              </a:rPr>
              <a:t>self.count</a:t>
            </a:r>
            <a:r>
              <a:rPr lang="en-US" sz="2800">
                <a:ea typeface="+mn-lt"/>
                <a:cs typeface="+mn-lt"/>
              </a:rPr>
              <a:t> = 0</a:t>
            </a:r>
          </a:p>
          <a:p>
            <a:r>
              <a:rPr lang="en-US" sz="2800">
                <a:ea typeface="+mn-lt"/>
                <a:cs typeface="+mn-lt"/>
              </a:rPr>
              <a:t>        </a:t>
            </a:r>
            <a:r>
              <a:rPr lang="en-US" sz="2800" err="1">
                <a:ea typeface="+mn-lt"/>
                <a:cs typeface="+mn-lt"/>
              </a:rPr>
              <a:t>self.timer</a:t>
            </a:r>
            <a:r>
              <a:rPr lang="en-US" sz="2800">
                <a:ea typeface="+mn-lt"/>
                <a:cs typeface="+mn-lt"/>
              </a:rPr>
              <a:t> = </a:t>
            </a:r>
            <a:r>
              <a:rPr lang="en-US" sz="2800" err="1">
                <a:ea typeface="+mn-lt"/>
                <a:cs typeface="+mn-lt"/>
              </a:rPr>
              <a:t>self.create_timer</a:t>
            </a:r>
            <a:r>
              <a:rPr lang="en-US" sz="2800">
                <a:ea typeface="+mn-lt"/>
                <a:cs typeface="+mn-lt"/>
              </a:rPr>
              <a:t>(1.0,self.timer_callback)</a:t>
            </a:r>
          </a:p>
          <a:p>
            <a:r>
              <a:rPr lang="en-US" sz="2800">
                <a:ea typeface="+mn-lt"/>
                <a:cs typeface="+mn-lt"/>
              </a:rPr>
              <a:t>    def </a:t>
            </a:r>
            <a:r>
              <a:rPr lang="en-US" sz="2800" err="1">
                <a:ea typeface="+mn-lt"/>
                <a:cs typeface="+mn-lt"/>
              </a:rPr>
              <a:t>timer_callback</a:t>
            </a:r>
            <a:r>
              <a:rPr lang="en-US" sz="2800">
                <a:ea typeface="+mn-lt"/>
                <a:cs typeface="+mn-lt"/>
              </a:rPr>
              <a:t>(self):</a:t>
            </a:r>
            <a:endParaRPr lang="en-US">
              <a:cs typeface="Calibri" panose="020F0502020204030204"/>
            </a:endParaRPr>
          </a:p>
          <a:p>
            <a:r>
              <a:rPr lang="en-US" sz="2800">
                <a:cs typeface="Calibri"/>
              </a:rPr>
              <a:t>        print(</a:t>
            </a:r>
            <a:r>
              <a:rPr lang="en-US" sz="2800" err="1">
                <a:cs typeface="Calibri"/>
              </a:rPr>
              <a:t>self.count</a:t>
            </a:r>
            <a:r>
              <a:rPr lang="en-US" sz="2800">
                <a:cs typeface="Calibri"/>
              </a:rPr>
              <a:t>)</a:t>
            </a:r>
          </a:p>
          <a:p>
            <a:r>
              <a:rPr lang="en-US" sz="2800">
                <a:cs typeface="Calibri"/>
              </a:rPr>
              <a:t>        </a:t>
            </a:r>
            <a:r>
              <a:rPr lang="en-US" sz="2800" err="1">
                <a:ea typeface="+mn-lt"/>
                <a:cs typeface="+mn-lt"/>
              </a:rPr>
              <a:t>self.count</a:t>
            </a:r>
            <a:r>
              <a:rPr lang="en-US" sz="2800">
                <a:ea typeface="+mn-lt"/>
                <a:cs typeface="+mn-lt"/>
              </a:rPr>
              <a:t> = </a:t>
            </a:r>
            <a:r>
              <a:rPr lang="en-US" sz="2800" err="1">
                <a:ea typeface="+mn-lt"/>
                <a:cs typeface="+mn-lt"/>
              </a:rPr>
              <a:t>self.count</a:t>
            </a:r>
            <a:r>
              <a:rPr lang="en-US" sz="2800">
                <a:ea typeface="+mn-lt"/>
                <a:cs typeface="+mn-lt"/>
              </a:rPr>
              <a:t> + 1</a:t>
            </a:r>
          </a:p>
          <a:p>
            <a:pPr marL="342900" indent="-342900">
              <a:buAutoNum type="arabicPeriod"/>
            </a:pPr>
            <a:endParaRPr lang="en-US" sz="28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89C0F-AB6A-ABC3-1EDC-C416BAAAB439}"/>
              </a:ext>
            </a:extLst>
          </p:cNvPr>
          <p:cNvSpPr/>
          <p:nvPr/>
        </p:nvSpPr>
        <p:spPr>
          <a:xfrm>
            <a:off x="361949" y="5505449"/>
            <a:ext cx="41433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Defining callback as a method of the class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BA3BA7-194B-ECD3-1306-8D78AA5F127B}"/>
              </a:ext>
            </a:extLst>
          </p:cNvPr>
          <p:cNvCxnSpPr>
            <a:cxnSpLocks/>
          </p:cNvCxnSpPr>
          <p:nvPr/>
        </p:nvCxnSpPr>
        <p:spPr>
          <a:xfrm flipV="1">
            <a:off x="1619250" y="4533900"/>
            <a:ext cx="361950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665B89-1747-5220-0637-0DA88C9E5920}"/>
              </a:ext>
            </a:extLst>
          </p:cNvPr>
          <p:cNvSpPr/>
          <p:nvPr/>
        </p:nvSpPr>
        <p:spPr>
          <a:xfrm>
            <a:off x="7105649" y="3038474"/>
            <a:ext cx="33528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Defining new attribute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EB7B6-DFB1-36D7-E0AB-1EBC27D14AD2}"/>
              </a:ext>
            </a:extLst>
          </p:cNvPr>
          <p:cNvCxnSpPr>
            <a:cxnSpLocks/>
          </p:cNvCxnSpPr>
          <p:nvPr/>
        </p:nvCxnSpPr>
        <p:spPr>
          <a:xfrm flipH="1">
            <a:off x="4410075" y="3333750"/>
            <a:ext cx="2562225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3D7FC-C768-ABAF-4DBE-A0A5FFA14796}"/>
              </a:ext>
            </a:extLst>
          </p:cNvPr>
          <p:cNvSpPr/>
          <p:nvPr/>
        </p:nvSpPr>
        <p:spPr>
          <a:xfrm>
            <a:off x="6657974" y="4467224"/>
            <a:ext cx="41433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Make a value persist by accessing the </a:t>
            </a:r>
            <a:r>
              <a:rPr lang="en-US" err="1">
                <a:cs typeface="Calibri"/>
              </a:rPr>
              <a:t>attribuate</a:t>
            </a:r>
            <a:r>
              <a:rPr lang="en-US">
                <a:cs typeface="Calibri"/>
              </a:rPr>
              <a:t> of </a:t>
            </a:r>
            <a:r>
              <a:rPr lang="en-US" err="1">
                <a:cs typeface="Calibri"/>
              </a:rPr>
              <a:t>te</a:t>
            </a:r>
            <a:r>
              <a:rPr lang="en-US">
                <a:cs typeface="Calibri"/>
              </a:rPr>
              <a:t> instance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299004-D117-98BB-2363-D335FF006FE1}"/>
              </a:ext>
            </a:extLst>
          </p:cNvPr>
          <p:cNvCxnSpPr>
            <a:cxnSpLocks/>
          </p:cNvCxnSpPr>
          <p:nvPr/>
        </p:nvCxnSpPr>
        <p:spPr>
          <a:xfrm flipH="1" flipV="1">
            <a:off x="4591050" y="4714875"/>
            <a:ext cx="188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79AB1B-1AF0-6C53-F7AD-A7B3EA1DD1DA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7610772A-37BB-0DFB-8231-20350FFCA158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07706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err="1">
                <a:cs typeface="Angsana New"/>
              </a:rPr>
              <a:t>Attaching</a:t>
            </a:r>
            <a:r>
              <a:rPr lang="th-TH" sz="3200">
                <a:cs typeface="Angsana New"/>
              </a:rPr>
              <a:t> a </a:t>
            </a:r>
            <a:r>
              <a:rPr lang="th-TH" sz="3200" err="1">
                <a:cs typeface="Angsana New"/>
              </a:rPr>
              <a:t>publisher</a:t>
            </a:r>
            <a:r>
              <a:rPr lang="th-TH" sz="3200">
                <a:cs typeface="Angsana New"/>
              </a:rPr>
              <a:t> and </a:t>
            </a:r>
            <a:r>
              <a:rPr lang="th-TH" sz="3200" err="1">
                <a:cs typeface="Angsana New"/>
              </a:rPr>
              <a:t>publishing</a:t>
            </a:r>
            <a:r>
              <a:rPr lang="th-TH" sz="3200">
                <a:cs typeface="Angsana New"/>
              </a:rPr>
              <a:t> a </a:t>
            </a:r>
            <a:r>
              <a:rPr lang="th-TH" sz="3200" err="1">
                <a:cs typeface="Angsana New"/>
              </a:rPr>
              <a:t>message</a:t>
            </a:r>
            <a:r>
              <a:rPr lang="th-TH" sz="3200">
                <a:cs typeface="Angsana New"/>
              </a:rPr>
              <a:t> </a:t>
            </a:r>
            <a:r>
              <a:rPr lang="th-TH" sz="3200" err="1">
                <a:cs typeface="Angsana New"/>
              </a:rPr>
              <a:t>in</a:t>
            </a:r>
            <a:r>
              <a:rPr lang="th-TH" sz="3200">
                <a:cs typeface="Angsana New"/>
              </a:rPr>
              <a:t> a </a:t>
            </a:r>
            <a:r>
              <a:rPr lang="th-TH" sz="3200" err="1">
                <a:cs typeface="Angsana New"/>
              </a:rPr>
              <a:t>timer</a:t>
            </a:r>
            <a:endParaRPr lang="th-TH" sz="3200">
              <a:cs typeface="Angsana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81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1516380" y="1885507"/>
            <a:ext cx="921630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from </a:t>
            </a:r>
            <a:r>
              <a:rPr lang="en-US" sz="2000" err="1">
                <a:ea typeface="+mn-lt"/>
                <a:cs typeface="+mn-lt"/>
              </a:rPr>
              <a:t>std_msgs</a:t>
            </a:r>
            <a:r>
              <a:rPr lang="en-US" sz="2000">
                <a:ea typeface="+mn-lt"/>
                <a:cs typeface="+mn-lt"/>
              </a:rPr>
              <a:t>/msg import Int32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class </a:t>
            </a:r>
            <a:r>
              <a:rPr lang="en-US" sz="2000" err="1">
                <a:ea typeface="+mn-lt"/>
                <a:cs typeface="+mn-lt"/>
              </a:rPr>
              <a:t>NewNode</a:t>
            </a:r>
            <a:r>
              <a:rPr lang="en-US" sz="2000">
                <a:ea typeface="+mn-lt"/>
                <a:cs typeface="+mn-lt"/>
              </a:rPr>
              <a:t>(Node):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    def __</a:t>
            </a:r>
            <a:r>
              <a:rPr lang="en-US" sz="2000" err="1">
                <a:ea typeface="+mn-lt"/>
                <a:cs typeface="+mn-lt"/>
              </a:rPr>
              <a:t>init</a:t>
            </a:r>
            <a:r>
              <a:rPr lang="en-US" sz="2000">
                <a:ea typeface="+mn-lt"/>
                <a:cs typeface="+mn-lt"/>
              </a:rPr>
              <a:t>__(self):</a:t>
            </a:r>
            <a:endParaRPr lang="th-TH" sz="2000">
              <a:cs typeface="Cordia New"/>
            </a:endParaRPr>
          </a:p>
          <a:p>
            <a:r>
              <a:rPr lang="en-US" sz="2000">
                <a:ea typeface="+mn-lt"/>
                <a:cs typeface="+mn-lt"/>
              </a:rPr>
              <a:t>        super().__</a:t>
            </a:r>
            <a:r>
              <a:rPr lang="en-US" sz="2000" err="1">
                <a:ea typeface="+mn-lt"/>
                <a:cs typeface="+mn-lt"/>
              </a:rPr>
              <a:t>init</a:t>
            </a:r>
            <a:r>
              <a:rPr lang="en-US" sz="2000">
                <a:ea typeface="+mn-lt"/>
                <a:cs typeface="+mn-lt"/>
              </a:rPr>
              <a:t>__('</a:t>
            </a:r>
            <a:r>
              <a:rPr lang="en-US" sz="2000" err="1">
                <a:ea typeface="+mn-lt"/>
                <a:cs typeface="+mn-lt"/>
              </a:rPr>
              <a:t>node_name</a:t>
            </a:r>
            <a:r>
              <a:rPr lang="en-US" sz="2000">
                <a:ea typeface="+mn-lt"/>
                <a:cs typeface="+mn-lt"/>
              </a:rPr>
              <a:t>')</a:t>
            </a:r>
            <a:endParaRPr lang="th-TH" sz="2000">
              <a:cs typeface="Cordia New"/>
            </a:endParaRPr>
          </a:p>
          <a:p>
            <a:r>
              <a:rPr lang="en-US" sz="2000">
                <a:ea typeface="+mn-lt"/>
                <a:cs typeface="+mn-lt"/>
              </a:rPr>
              <a:t>        </a:t>
            </a:r>
            <a:r>
              <a:rPr lang="en-US" sz="2000" err="1">
                <a:ea typeface="+mn-lt"/>
                <a:cs typeface="+mn-lt"/>
              </a:rPr>
              <a:t>self.count</a:t>
            </a:r>
            <a:r>
              <a:rPr lang="en-US" sz="2000">
                <a:ea typeface="+mn-lt"/>
                <a:cs typeface="+mn-lt"/>
              </a:rPr>
              <a:t> = 0</a:t>
            </a:r>
          </a:p>
          <a:p>
            <a:r>
              <a:rPr lang="en-US" sz="2000">
                <a:ea typeface="+mn-lt"/>
                <a:cs typeface="+mn-lt"/>
              </a:rPr>
              <a:t>        </a:t>
            </a:r>
            <a:r>
              <a:rPr lang="en-US" sz="2000" err="1">
                <a:ea typeface="+mn-lt"/>
                <a:cs typeface="+mn-lt"/>
              </a:rPr>
              <a:t>self.timer</a:t>
            </a:r>
            <a:r>
              <a:rPr lang="en-US" sz="2000">
                <a:ea typeface="+mn-lt"/>
                <a:cs typeface="+mn-lt"/>
              </a:rPr>
              <a:t> = </a:t>
            </a:r>
            <a:r>
              <a:rPr lang="en-US" sz="2000" err="1">
                <a:ea typeface="+mn-lt"/>
                <a:cs typeface="+mn-lt"/>
              </a:rPr>
              <a:t>self.create_timer</a:t>
            </a:r>
            <a:r>
              <a:rPr lang="en-US" sz="2000">
                <a:ea typeface="+mn-lt"/>
                <a:cs typeface="+mn-lt"/>
              </a:rPr>
              <a:t>(1.0,self.timer_callback)</a:t>
            </a:r>
          </a:p>
          <a:p>
            <a:r>
              <a:rPr lang="en-US" sz="2000">
                <a:ea typeface="+mn-lt"/>
                <a:cs typeface="+mn-lt"/>
              </a:rPr>
              <a:t>        self.pub = </a:t>
            </a:r>
            <a:r>
              <a:rPr lang="en-US" sz="2000" err="1">
                <a:ea typeface="+mn-lt"/>
                <a:cs typeface="+mn-lt"/>
              </a:rPr>
              <a:t>self.create_publisher</a:t>
            </a:r>
            <a:r>
              <a:rPr lang="en-US" sz="2000">
                <a:ea typeface="+mn-lt"/>
                <a:cs typeface="+mn-lt"/>
              </a:rPr>
              <a:t>(Int32,'output',10)</a:t>
            </a:r>
          </a:p>
          <a:p>
            <a:r>
              <a:rPr lang="en-US" sz="2000">
                <a:ea typeface="+mn-lt"/>
                <a:cs typeface="+mn-lt"/>
              </a:rPr>
              <a:t>    def </a:t>
            </a:r>
            <a:r>
              <a:rPr lang="en-US" sz="2000" err="1">
                <a:ea typeface="+mn-lt"/>
                <a:cs typeface="+mn-lt"/>
              </a:rPr>
              <a:t>timer_callback</a:t>
            </a:r>
            <a:r>
              <a:rPr lang="en-US" sz="2000">
                <a:ea typeface="+mn-lt"/>
                <a:cs typeface="+mn-lt"/>
              </a:rPr>
              <a:t>(self):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        </a:t>
            </a:r>
            <a:r>
              <a:rPr lang="en-US" sz="2000" err="1">
                <a:ea typeface="+mn-lt"/>
                <a:cs typeface="+mn-lt"/>
              </a:rPr>
              <a:t>self.count</a:t>
            </a:r>
            <a:r>
              <a:rPr lang="en-US" sz="2000">
                <a:ea typeface="+mn-lt"/>
                <a:cs typeface="+mn-lt"/>
              </a:rPr>
              <a:t> = </a:t>
            </a:r>
            <a:r>
              <a:rPr lang="en-US" sz="2000" err="1">
                <a:ea typeface="+mn-lt"/>
                <a:cs typeface="+mn-lt"/>
              </a:rPr>
              <a:t>self.count</a:t>
            </a:r>
            <a:r>
              <a:rPr lang="en-US" sz="2000">
                <a:ea typeface="+mn-lt"/>
                <a:cs typeface="+mn-lt"/>
              </a:rPr>
              <a:t> + 1</a:t>
            </a:r>
          </a:p>
          <a:p>
            <a:r>
              <a:rPr lang="en-US" sz="2000">
                <a:cs typeface="Calibri"/>
              </a:rPr>
              <a:t>        msg = Int32()</a:t>
            </a:r>
          </a:p>
          <a:p>
            <a:r>
              <a:rPr lang="en-US" sz="2000">
                <a:cs typeface="Calibri"/>
              </a:rPr>
              <a:t>        </a:t>
            </a:r>
            <a:r>
              <a:rPr lang="en-US" sz="2000" err="1">
                <a:cs typeface="Calibri"/>
              </a:rPr>
              <a:t>msg.data</a:t>
            </a:r>
            <a:r>
              <a:rPr lang="en-US" sz="2000">
                <a:cs typeface="Calibri"/>
              </a:rPr>
              <a:t> = </a:t>
            </a:r>
            <a:r>
              <a:rPr lang="en-US" sz="2000" err="1">
                <a:cs typeface="Calibri"/>
              </a:rPr>
              <a:t>self.count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        </a:t>
            </a:r>
            <a:r>
              <a:rPr lang="en-US" sz="2000" err="1">
                <a:cs typeface="Calibri"/>
              </a:rPr>
              <a:t>self.pub.publish</a:t>
            </a:r>
            <a:r>
              <a:rPr lang="en-US" sz="2000">
                <a:cs typeface="Calibri"/>
              </a:rPr>
              <a:t>(msg)</a:t>
            </a:r>
          </a:p>
          <a:p>
            <a:pPr marL="342900" indent="-342900">
              <a:buAutoNum type="arabicPeriod"/>
            </a:pPr>
            <a:endParaRPr lang="en-US" sz="280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EB2CE2-AA00-631F-CE22-CF59BB8CD228}"/>
              </a:ext>
            </a:extLst>
          </p:cNvPr>
          <p:cNvCxnSpPr/>
          <p:nvPr/>
        </p:nvCxnSpPr>
        <p:spPr>
          <a:xfrm flipH="1" flipV="1">
            <a:off x="7067550" y="4248150"/>
            <a:ext cx="9620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7BEC96A-4188-F7C8-3A79-7B6AD8E50D74}"/>
              </a:ext>
            </a:extLst>
          </p:cNvPr>
          <p:cNvSpPr/>
          <p:nvPr/>
        </p:nvSpPr>
        <p:spPr>
          <a:xfrm>
            <a:off x="8191499" y="3952875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create a publisher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7E846-B47F-60C2-438E-C042DD47664D}"/>
              </a:ext>
            </a:extLst>
          </p:cNvPr>
          <p:cNvSpPr/>
          <p:nvPr/>
        </p:nvSpPr>
        <p:spPr>
          <a:xfrm>
            <a:off x="8191499" y="5476874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publish a message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433DD-40AF-2F91-0D0D-E0C028E9D79B}"/>
              </a:ext>
            </a:extLst>
          </p:cNvPr>
          <p:cNvCxnSpPr>
            <a:cxnSpLocks/>
          </p:cNvCxnSpPr>
          <p:nvPr/>
        </p:nvCxnSpPr>
        <p:spPr>
          <a:xfrm flipH="1">
            <a:off x="4286250" y="5734050"/>
            <a:ext cx="3771900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D6886-C334-C4A2-A0C9-A77839720506}"/>
              </a:ext>
            </a:extLst>
          </p:cNvPr>
          <p:cNvSpPr/>
          <p:nvPr/>
        </p:nvSpPr>
        <p:spPr>
          <a:xfrm>
            <a:off x="8162924" y="1885949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Import type of message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BA820-8E34-41A5-A400-2BD25C84B598}"/>
              </a:ext>
            </a:extLst>
          </p:cNvPr>
          <p:cNvCxnSpPr>
            <a:cxnSpLocks/>
          </p:cNvCxnSpPr>
          <p:nvPr/>
        </p:nvCxnSpPr>
        <p:spPr>
          <a:xfrm flipH="1" flipV="1">
            <a:off x="5114925" y="2114550"/>
            <a:ext cx="291465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8B85DE-95DD-705B-5377-C12A9584D389}"/>
              </a:ext>
            </a:extLst>
          </p:cNvPr>
          <p:cNvSpPr/>
          <p:nvPr/>
        </p:nvSpPr>
        <p:spPr>
          <a:xfrm>
            <a:off x="8191499" y="4791074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Instantiate a new message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B3E8-C5CD-A0AF-0000-9B1535027091}"/>
              </a:ext>
            </a:extLst>
          </p:cNvPr>
          <p:cNvCxnSpPr>
            <a:cxnSpLocks/>
          </p:cNvCxnSpPr>
          <p:nvPr/>
        </p:nvCxnSpPr>
        <p:spPr>
          <a:xfrm flipH="1">
            <a:off x="3476625" y="5048250"/>
            <a:ext cx="4629150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55DFDC-6A77-6C2D-90E7-CFE131F88A67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A992A246-7864-3778-0DE8-9777DE01AB4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757838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err="1">
                <a:cs typeface="Angsana New"/>
              </a:rPr>
              <a:t>Exercise</a:t>
            </a:r>
            <a:r>
              <a:rPr lang="th-TH">
                <a:cs typeface="Angsana New"/>
              </a:rPr>
              <a:t> 0 : </a:t>
            </a:r>
            <a:r>
              <a:rPr lang="th-TH" err="1">
                <a:cs typeface="Angsana New"/>
              </a:rPr>
              <a:t>Driving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in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2809874" y="2139427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3419680" y="2749189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3072092" y="5231720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5350597" y="2139427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5359967" y="5231719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4740791" y="5498596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3241201" y="2121135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5914864" y="2157750"/>
            <a:ext cx="239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turtlesim_controller</a:t>
            </a:r>
            <a:endParaRPr lang="en-US"/>
          </a:p>
        </p:txBody>
      </p:sp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8D410F0D-66BC-A7C5-EE6F-223B485CB7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343E5F-73B8-F85A-9DEF-37EE4818668B}"/>
              </a:ext>
            </a:extLst>
          </p:cNvPr>
          <p:cNvSpPr txBox="1"/>
          <p:nvPr/>
        </p:nvSpPr>
        <p:spPr>
          <a:xfrm>
            <a:off x="8621601" y="3195840"/>
            <a:ext cx="286853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Create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node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that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allows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associated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turtle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drive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in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circle</a:t>
            </a:r>
            <a:r>
              <a:rPr lang="th-TH">
                <a:cs typeface="Cordia New"/>
              </a:rPr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816EF-34B9-4488-F479-BD03018476E8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B2E9594-BD15-256A-DD2F-A02485BFEE6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429741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2DAC-6082-A9A0-92AA-892BD138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err="1">
                <a:cs typeface="Angsana New"/>
              </a:rPr>
              <a:t>Attaching</a:t>
            </a:r>
            <a:r>
              <a:rPr lang="th-TH" sz="3200">
                <a:cs typeface="Angsana New"/>
              </a:rPr>
              <a:t> a </a:t>
            </a:r>
            <a:r>
              <a:rPr lang="th-TH" sz="3200" err="1">
                <a:cs typeface="Angsana New"/>
              </a:rPr>
              <a:t>subscription</a:t>
            </a:r>
            <a:r>
              <a:rPr lang="th-TH" sz="3200">
                <a:cs typeface="Angsana New"/>
              </a:rPr>
              <a:t> and </a:t>
            </a:r>
            <a:r>
              <a:rPr lang="th-TH" sz="3200" err="1">
                <a:cs typeface="Angsana New"/>
              </a:rPr>
              <a:t>its</a:t>
            </a:r>
            <a:r>
              <a:rPr lang="th-TH" sz="3200">
                <a:cs typeface="Angsana New"/>
              </a:rPr>
              <a:t> </a:t>
            </a:r>
            <a:r>
              <a:rPr lang="th-TH" sz="3200" err="1">
                <a:cs typeface="Angsana New"/>
              </a:rPr>
              <a:t>callback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7124-8EEF-EA9D-92FC-FD33AF0C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83</a:t>
            </a:fld>
            <a:endParaRPr lang="en-US"/>
          </a:p>
        </p:txBody>
      </p:sp>
      <p:pic>
        <p:nvPicPr>
          <p:cNvPr id="18" name="Google Shape;67;p15">
            <a:extLst>
              <a:ext uri="{FF2B5EF4-FFF2-40B4-BE49-F238E27FC236}">
                <a16:creationId xmlns:a16="http://schemas.microsoft.com/office/drawing/2014/main" id="{47B1680A-73CE-06D8-EE01-3A354B08EA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4830F-AA14-C659-354E-954AB8BCE1C8}"/>
              </a:ext>
            </a:extLst>
          </p:cNvPr>
          <p:cNvSpPr txBox="1"/>
          <p:nvPr/>
        </p:nvSpPr>
        <p:spPr>
          <a:xfrm>
            <a:off x="1516380" y="2447482"/>
            <a:ext cx="9216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C8F6E-6999-67E2-D0F1-EAD70B84D38C}"/>
              </a:ext>
            </a:extLst>
          </p:cNvPr>
          <p:cNvSpPr txBox="1"/>
          <p:nvPr/>
        </p:nvSpPr>
        <p:spPr>
          <a:xfrm>
            <a:off x="1516380" y="1885507"/>
            <a:ext cx="9216301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from </a:t>
            </a:r>
            <a:r>
              <a:rPr lang="en-US" sz="2000" err="1">
                <a:ea typeface="+mn-lt"/>
                <a:cs typeface="+mn-lt"/>
              </a:rPr>
              <a:t>std_msgs</a:t>
            </a:r>
            <a:r>
              <a:rPr lang="en-US" sz="2000">
                <a:ea typeface="+mn-lt"/>
                <a:cs typeface="+mn-lt"/>
              </a:rPr>
              <a:t>/msg import Int32</a:t>
            </a: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class </a:t>
            </a:r>
            <a:r>
              <a:rPr lang="en-US" sz="2000" err="1">
                <a:ea typeface="+mn-lt"/>
                <a:cs typeface="+mn-lt"/>
              </a:rPr>
              <a:t>NewNode</a:t>
            </a:r>
            <a:r>
              <a:rPr lang="en-US" sz="2000">
                <a:ea typeface="+mn-lt"/>
                <a:cs typeface="+mn-lt"/>
              </a:rPr>
              <a:t>(Node):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    def __</a:t>
            </a:r>
            <a:r>
              <a:rPr lang="en-US" sz="2000" err="1">
                <a:ea typeface="+mn-lt"/>
                <a:cs typeface="+mn-lt"/>
              </a:rPr>
              <a:t>init</a:t>
            </a:r>
            <a:r>
              <a:rPr lang="en-US" sz="2000">
                <a:ea typeface="+mn-lt"/>
                <a:cs typeface="+mn-lt"/>
              </a:rPr>
              <a:t>__(self):</a:t>
            </a:r>
            <a:endParaRPr lang="th-TH" sz="2000">
              <a:cs typeface="Cordia New"/>
            </a:endParaRPr>
          </a:p>
          <a:p>
            <a:r>
              <a:rPr lang="en-US" sz="2000">
                <a:ea typeface="+mn-lt"/>
                <a:cs typeface="+mn-lt"/>
              </a:rPr>
              <a:t>        super().__</a:t>
            </a:r>
            <a:r>
              <a:rPr lang="en-US" sz="2000" err="1">
                <a:ea typeface="+mn-lt"/>
                <a:cs typeface="+mn-lt"/>
              </a:rPr>
              <a:t>init</a:t>
            </a:r>
            <a:r>
              <a:rPr lang="en-US" sz="2000">
                <a:ea typeface="+mn-lt"/>
                <a:cs typeface="+mn-lt"/>
              </a:rPr>
              <a:t>__('</a:t>
            </a:r>
            <a:r>
              <a:rPr lang="en-US" sz="2000" err="1">
                <a:ea typeface="+mn-lt"/>
                <a:cs typeface="+mn-lt"/>
              </a:rPr>
              <a:t>node_name</a:t>
            </a:r>
            <a:r>
              <a:rPr lang="en-US" sz="2000">
                <a:ea typeface="+mn-lt"/>
                <a:cs typeface="+mn-lt"/>
              </a:rPr>
              <a:t>')</a:t>
            </a:r>
            <a:endParaRPr lang="th-TH" sz="2000">
              <a:cs typeface="Cordia New"/>
            </a:endParaRPr>
          </a:p>
          <a:p>
            <a:r>
              <a:rPr lang="en-US" sz="2000">
                <a:ea typeface="+mn-lt"/>
                <a:cs typeface="+mn-lt"/>
              </a:rPr>
              <a:t>        self.pub = </a:t>
            </a:r>
            <a:r>
              <a:rPr lang="en-US" sz="2000" err="1">
                <a:ea typeface="+mn-lt"/>
                <a:cs typeface="+mn-lt"/>
              </a:rPr>
              <a:t>self.create_publisher</a:t>
            </a:r>
            <a:r>
              <a:rPr lang="en-US" sz="2000">
                <a:ea typeface="+mn-lt"/>
                <a:cs typeface="+mn-lt"/>
              </a:rPr>
              <a:t>(Int32,'output',10)</a:t>
            </a:r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        </a:t>
            </a:r>
            <a:r>
              <a:rPr lang="en-US" sz="2000" err="1">
                <a:ea typeface="+mn-lt"/>
                <a:cs typeface="+mn-lt"/>
              </a:rPr>
              <a:t>self.sub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self.create_subscription</a:t>
            </a:r>
            <a:r>
              <a:rPr lang="en-US" sz="2000">
                <a:ea typeface="+mn-lt"/>
                <a:cs typeface="+mn-lt"/>
              </a:rPr>
              <a:t>(Int32,'input',self.sub_callback,10)</a:t>
            </a:r>
          </a:p>
          <a:p>
            <a:r>
              <a:rPr lang="en-US" sz="2000">
                <a:ea typeface="+mn-lt"/>
                <a:cs typeface="+mn-lt"/>
              </a:rPr>
              <a:t>    def </a:t>
            </a:r>
            <a:r>
              <a:rPr lang="en-US" sz="2000" err="1">
                <a:ea typeface="+mn-lt"/>
                <a:cs typeface="+mn-lt"/>
              </a:rPr>
              <a:t>subscription_callback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self,msg</a:t>
            </a:r>
            <a:r>
              <a:rPr lang="en-US" sz="2000">
                <a:ea typeface="+mn-lt"/>
                <a:cs typeface="+mn-lt"/>
              </a:rPr>
              <a:t>):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        </a:t>
            </a:r>
            <a:r>
              <a:rPr lang="en-US" sz="2000" err="1">
                <a:cs typeface="Calibri"/>
              </a:rPr>
              <a:t>pub_msg</a:t>
            </a:r>
            <a:r>
              <a:rPr lang="en-US" sz="2000">
                <a:cs typeface="Calibri"/>
              </a:rPr>
              <a:t> = Int32()</a:t>
            </a:r>
          </a:p>
          <a:p>
            <a:r>
              <a:rPr lang="en-US" sz="2000">
                <a:cs typeface="Calibri"/>
              </a:rPr>
              <a:t>        </a:t>
            </a:r>
            <a:r>
              <a:rPr lang="en-US" sz="2000" err="1">
                <a:cs typeface="Calibri"/>
              </a:rPr>
              <a:t>pub_msg.data</a:t>
            </a:r>
            <a:r>
              <a:rPr lang="en-US" sz="2000">
                <a:cs typeface="Calibri"/>
              </a:rPr>
              <a:t> = </a:t>
            </a:r>
            <a:r>
              <a:rPr lang="en-US" sz="2000" err="1">
                <a:ea typeface="+mn-lt"/>
                <a:cs typeface="+mn-lt"/>
              </a:rPr>
              <a:t>msg.data</a:t>
            </a:r>
            <a:r>
              <a:rPr lang="en-US" sz="2000">
                <a:ea typeface="+mn-lt"/>
                <a:cs typeface="+mn-lt"/>
              </a:rPr>
              <a:t> + 1</a:t>
            </a:r>
          </a:p>
          <a:p>
            <a:r>
              <a:rPr lang="en-US" sz="2000">
                <a:cs typeface="Calibri"/>
              </a:rPr>
              <a:t>        </a:t>
            </a:r>
            <a:r>
              <a:rPr lang="en-US" sz="2000" err="1">
                <a:cs typeface="Calibri"/>
              </a:rPr>
              <a:t>Self.pub.publish</a:t>
            </a:r>
            <a:r>
              <a:rPr lang="en-US" sz="2000">
                <a:cs typeface="Calibri"/>
              </a:rPr>
              <a:t>(</a:t>
            </a:r>
            <a:r>
              <a:rPr lang="en-US" sz="2000" err="1">
                <a:ea typeface="+mn-lt"/>
                <a:cs typeface="+mn-lt"/>
              </a:rPr>
              <a:t>pub_msg</a:t>
            </a:r>
            <a:r>
              <a:rPr lang="en-US" sz="2000">
                <a:cs typeface="Calibri"/>
              </a:rPr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EB2CE2-AA00-631F-CE22-CF59BB8CD228}"/>
              </a:ext>
            </a:extLst>
          </p:cNvPr>
          <p:cNvCxnSpPr/>
          <p:nvPr/>
        </p:nvCxnSpPr>
        <p:spPr>
          <a:xfrm flipH="1">
            <a:off x="8058150" y="3400425"/>
            <a:ext cx="981075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7BEC96A-4188-F7C8-3A79-7B6AD8E50D74}"/>
              </a:ext>
            </a:extLst>
          </p:cNvPr>
          <p:cNvSpPr/>
          <p:nvPr/>
        </p:nvSpPr>
        <p:spPr>
          <a:xfrm>
            <a:off x="8343899" y="2800350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create a subscription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7E846-B47F-60C2-438E-C042DD47664D}"/>
              </a:ext>
            </a:extLst>
          </p:cNvPr>
          <p:cNvSpPr/>
          <p:nvPr/>
        </p:nvSpPr>
        <p:spPr>
          <a:xfrm>
            <a:off x="8343899" y="5162549"/>
            <a:ext cx="32194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These lines will be executed when 'input' is published by other node(s)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433DD-40AF-2F91-0D0D-E0C028E9D79B}"/>
              </a:ext>
            </a:extLst>
          </p:cNvPr>
          <p:cNvCxnSpPr>
            <a:cxnSpLocks/>
          </p:cNvCxnSpPr>
          <p:nvPr/>
        </p:nvCxnSpPr>
        <p:spPr>
          <a:xfrm flipH="1" flipV="1">
            <a:off x="5648325" y="4857750"/>
            <a:ext cx="2533650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D6886-C334-C4A2-A0C9-A77839720506}"/>
              </a:ext>
            </a:extLst>
          </p:cNvPr>
          <p:cNvSpPr/>
          <p:nvPr/>
        </p:nvSpPr>
        <p:spPr>
          <a:xfrm>
            <a:off x="8162924" y="1885949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Import type of message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BA820-8E34-41A5-A400-2BD25C84B598}"/>
              </a:ext>
            </a:extLst>
          </p:cNvPr>
          <p:cNvCxnSpPr>
            <a:cxnSpLocks/>
          </p:cNvCxnSpPr>
          <p:nvPr/>
        </p:nvCxnSpPr>
        <p:spPr>
          <a:xfrm flipH="1" flipV="1">
            <a:off x="5114925" y="2114550"/>
            <a:ext cx="291465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8B85DE-95DD-705B-5377-C12A9584D389}"/>
              </a:ext>
            </a:extLst>
          </p:cNvPr>
          <p:cNvSpPr/>
          <p:nvPr/>
        </p:nvSpPr>
        <p:spPr>
          <a:xfrm>
            <a:off x="8343899" y="4152899"/>
            <a:ext cx="280987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Argument format of subscription callback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B3E8-C5CD-A0AF-0000-9B1535027091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4229100"/>
            <a:ext cx="2619375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BAC64EE-263B-6E1D-497B-2523C30FD48C}"/>
              </a:ext>
            </a:extLst>
          </p:cNvPr>
          <p:cNvSpPr/>
          <p:nvPr/>
        </p:nvSpPr>
        <p:spPr>
          <a:xfrm>
            <a:off x="5200649" y="4438649"/>
            <a:ext cx="314325" cy="8096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D63DE-82DB-0560-43D8-E3A0E4197E4D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02C8FDE3-A1A1-1BB2-3CFA-63C53F3CA145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528074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Exercise 1: Position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727074" y="2130281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336880" y="2740043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989292" y="5222574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267797" y="2130281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277167" y="5222573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2657991" y="5489450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158401" y="2111989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3832064" y="2148604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position_controller</a:t>
            </a:r>
            <a:endParaRPr lang="en-US" err="1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250762" y="2740043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653306" y="3006919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A5B42-985E-4CBC-A51D-5F84C5EB4488}"/>
              </a:ext>
            </a:extLst>
          </p:cNvPr>
          <p:cNvCxnSpPr/>
          <p:nvPr/>
        </p:nvCxnSpPr>
        <p:spPr>
          <a:xfrm>
            <a:off x="7073900" y="5346700"/>
            <a:ext cx="311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5ADF0-D5BC-4937-AE0E-6FF2EDE29D3B}"/>
              </a:ext>
            </a:extLst>
          </p:cNvPr>
          <p:cNvCxnSpPr>
            <a:cxnSpLocks/>
          </p:cNvCxnSpPr>
          <p:nvPr/>
        </p:nvCxnSpPr>
        <p:spPr>
          <a:xfrm flipV="1">
            <a:off x="7099300" y="2587643"/>
            <a:ext cx="0" cy="27590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/>
              <p:nvPr/>
            </p:nvSpPr>
            <p:spPr>
              <a:xfrm>
                <a:off x="10185400" y="5012124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00" y="5012124"/>
                <a:ext cx="299056" cy="276999"/>
              </a:xfrm>
              <a:prstGeom prst="rect">
                <a:avLst/>
              </a:prstGeom>
              <a:blipFill>
                <a:blip r:embed="rId2"/>
                <a:stretch>
                  <a:fillRect l="-12245" t="-23913" r="-4693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/>
              <p:nvPr/>
            </p:nvSpPr>
            <p:spPr>
              <a:xfrm>
                <a:off x="6702149" y="2342821"/>
                <a:ext cx="300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49" y="2342821"/>
                <a:ext cx="300723" cy="276999"/>
              </a:xfrm>
              <a:prstGeom prst="rect">
                <a:avLst/>
              </a:prstGeom>
              <a:blipFill>
                <a:blip r:embed="rId3"/>
                <a:stretch>
                  <a:fillRect l="-20000" t="-23913" r="-480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 descr="ROS 2 Rolling Ridley Logo &amp; Swag — Open Robotics">
            <a:extLst>
              <a:ext uri="{FF2B5EF4-FFF2-40B4-BE49-F238E27FC236}">
                <a16:creationId xmlns:a16="http://schemas.microsoft.com/office/drawing/2014/main" id="{4248FE3C-3EFB-4CD3-9D61-52A172A4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0107">
            <a:off x="8121430" y="3861499"/>
            <a:ext cx="660837" cy="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un 17">
            <a:extLst>
              <a:ext uri="{FF2B5EF4-FFF2-40B4-BE49-F238E27FC236}">
                <a16:creationId xmlns:a16="http://schemas.microsoft.com/office/drawing/2014/main" id="{5653265A-7BD0-463F-8937-4CB2F788CE37}"/>
              </a:ext>
            </a:extLst>
          </p:cNvPr>
          <p:cNvSpPr/>
          <p:nvPr/>
        </p:nvSpPr>
        <p:spPr>
          <a:xfrm>
            <a:off x="9067800" y="2296655"/>
            <a:ext cx="299056" cy="29905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383B08-4F0A-4736-AF76-11C3FD7C2CC1}"/>
              </a:ext>
            </a:extLst>
          </p:cNvPr>
          <p:cNvSpPr txBox="1"/>
          <p:nvPr/>
        </p:nvSpPr>
        <p:spPr>
          <a:xfrm>
            <a:off x="9543792" y="2158180"/>
            <a:ext cx="759128" cy="37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C99D63-1501-4A18-993B-5435C696E1E4}"/>
              </a:ext>
            </a:extLst>
          </p:cNvPr>
          <p:cNvSpPr txBox="1"/>
          <p:nvPr/>
        </p:nvSpPr>
        <p:spPr>
          <a:xfrm>
            <a:off x="8618790" y="4371223"/>
            <a:ext cx="759128" cy="37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turtle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896B8036-8125-172A-360C-B1ADD98170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10E440-B11C-34E9-D978-3CC2D6BAB16A}"/>
              </a:ext>
            </a:extLst>
          </p:cNvPr>
          <p:cNvSpPr txBox="1"/>
          <p:nvPr/>
        </p:nvSpPr>
        <p:spPr>
          <a:xfrm>
            <a:off x="6934406" y="5571661"/>
            <a:ext cx="28685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Objective</a:t>
            </a:r>
            <a:r>
              <a:rPr lang="th-TH">
                <a:cs typeface="Cordia New"/>
              </a:rPr>
              <a:t> : The </a:t>
            </a:r>
            <a:r>
              <a:rPr lang="th-TH" err="1">
                <a:cs typeface="Cordia New"/>
              </a:rPr>
              <a:t>turtle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must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reach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the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goal</a:t>
            </a:r>
            <a:r>
              <a:rPr lang="th-TH">
                <a:cs typeface="Cordia New"/>
              </a:rPr>
              <a:t>.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9EE543-D0F8-E40A-1191-9C3A4A9E8635}"/>
              </a:ext>
            </a:extLst>
          </p:cNvPr>
          <p:cNvSpPr/>
          <p:nvPr/>
        </p:nvSpPr>
        <p:spPr>
          <a:xfrm>
            <a:off x="5184337" y="2740043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AE2BE-B570-F4C2-056D-91431ECFF1F7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63D8B60D-6215-5137-881E-A19E1E0949B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129235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1: Position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727074" y="2130281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336880" y="2740043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989292" y="5222574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267797" y="2130281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277167" y="5222573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2657991" y="5489450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158401" y="2111989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3832064" y="2148604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position_controller</a:t>
            </a:r>
            <a:endParaRPr lang="en-US" err="1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250762" y="2740043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653306" y="3006919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A5B42-985E-4CBC-A51D-5F84C5EB4488}"/>
              </a:ext>
            </a:extLst>
          </p:cNvPr>
          <p:cNvCxnSpPr/>
          <p:nvPr/>
        </p:nvCxnSpPr>
        <p:spPr>
          <a:xfrm>
            <a:off x="7073900" y="5346700"/>
            <a:ext cx="311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5ADF0-D5BC-4937-AE0E-6FF2EDE29D3B}"/>
              </a:ext>
            </a:extLst>
          </p:cNvPr>
          <p:cNvCxnSpPr>
            <a:cxnSpLocks/>
          </p:cNvCxnSpPr>
          <p:nvPr/>
        </p:nvCxnSpPr>
        <p:spPr>
          <a:xfrm flipV="1">
            <a:off x="7099300" y="2587643"/>
            <a:ext cx="0" cy="27590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/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blipFill>
                <a:blip r:embed="rId2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/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blipFill>
                <a:blip r:embed="rId3"/>
                <a:stretch>
                  <a:fillRect l="-21277" t="-23913" r="-5106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 descr="ROS 2 Rolling Ridley Logo &amp; Swag — Open Robotics">
            <a:extLst>
              <a:ext uri="{FF2B5EF4-FFF2-40B4-BE49-F238E27FC236}">
                <a16:creationId xmlns:a16="http://schemas.microsoft.com/office/drawing/2014/main" id="{4248FE3C-3EFB-4CD3-9D61-52A172A4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0107">
            <a:off x="8121430" y="3861499"/>
            <a:ext cx="660837" cy="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AA2546-410D-4221-8AF6-FDD13CFB2009}"/>
              </a:ext>
            </a:extLst>
          </p:cNvPr>
          <p:cNvCxnSpPr>
            <a:cxnSpLocks/>
          </p:cNvCxnSpPr>
          <p:nvPr/>
        </p:nvCxnSpPr>
        <p:spPr>
          <a:xfrm flipV="1">
            <a:off x="8420908" y="3429000"/>
            <a:ext cx="1479550" cy="762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FB5535-6BE6-4E8F-ACA9-19F6092152C5}"/>
              </a:ext>
            </a:extLst>
          </p:cNvPr>
          <p:cNvCxnSpPr>
            <a:cxnSpLocks/>
          </p:cNvCxnSpPr>
          <p:nvPr/>
        </p:nvCxnSpPr>
        <p:spPr>
          <a:xfrm flipH="1" flipV="1">
            <a:off x="7708900" y="2895600"/>
            <a:ext cx="712008" cy="129631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/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blipFill>
                <a:blip r:embed="rId5"/>
                <a:stretch>
                  <a:fillRect l="-10204" t="-23913" r="-5102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/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blipFill>
                <a:blip r:embed="rId6"/>
                <a:stretch>
                  <a:fillRect l="-18367" t="-23913" r="-5306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0681A7-EC1A-4AC0-BE63-FCEBEBCE5168}"/>
              </a:ext>
            </a:extLst>
          </p:cNvPr>
          <p:cNvCxnSpPr/>
          <p:nvPr/>
        </p:nvCxnSpPr>
        <p:spPr>
          <a:xfrm>
            <a:off x="8420908" y="4191915"/>
            <a:ext cx="19140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n 17">
            <a:extLst>
              <a:ext uri="{FF2B5EF4-FFF2-40B4-BE49-F238E27FC236}">
                <a16:creationId xmlns:a16="http://schemas.microsoft.com/office/drawing/2014/main" id="{5653265A-7BD0-463F-8937-4CB2F788CE37}"/>
              </a:ext>
            </a:extLst>
          </p:cNvPr>
          <p:cNvSpPr/>
          <p:nvPr/>
        </p:nvSpPr>
        <p:spPr>
          <a:xfrm>
            <a:off x="9067800" y="2296655"/>
            <a:ext cx="299056" cy="29905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/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C0575B-6421-4FFB-8F27-FC0B0EADA12E}"/>
                  </a:ext>
                </a:extLst>
              </p:cNvPr>
              <p:cNvSpPr txBox="1"/>
              <p:nvPr/>
            </p:nvSpPr>
            <p:spPr>
              <a:xfrm>
                <a:off x="7813978" y="4512572"/>
                <a:ext cx="1029256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C0575B-6421-4FFB-8F27-FC0B0EAD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78" y="4512572"/>
                <a:ext cx="1029256" cy="463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/>
              <p:nvPr/>
            </p:nvSpPr>
            <p:spPr>
              <a:xfrm>
                <a:off x="9505183" y="2139088"/>
                <a:ext cx="1142492" cy="494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183" y="2139088"/>
                <a:ext cx="1142492" cy="494302"/>
              </a:xfrm>
              <a:prstGeom prst="rect">
                <a:avLst/>
              </a:prstGeom>
              <a:blipFill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/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blipFill>
                <a:blip r:embed="rId10"/>
                <a:stretch>
                  <a:fillRect t="-2826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3082F244-DFA0-E27E-DEA3-0B61E25FBA3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AD347D-7262-45E7-6FA4-77AB3C88EFC6}"/>
              </a:ext>
            </a:extLst>
          </p:cNvPr>
          <p:cNvSpPr/>
          <p:nvPr/>
        </p:nvSpPr>
        <p:spPr>
          <a:xfrm>
            <a:off x="5184337" y="2730518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FD621-7BCE-9417-30BB-5E56B2F7397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B62E5435-E642-338D-8608-D4CFE513CA3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241960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1: Position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727074" y="2130281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336880" y="2740043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989292" y="5222574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267797" y="2130281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277167" y="5222573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2657991" y="5489450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158401" y="2111989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3832064" y="2148604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position_controller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250762" y="2740043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653306" y="3006919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A5B42-985E-4CBC-A51D-5F84C5EB4488}"/>
              </a:ext>
            </a:extLst>
          </p:cNvPr>
          <p:cNvCxnSpPr/>
          <p:nvPr/>
        </p:nvCxnSpPr>
        <p:spPr>
          <a:xfrm>
            <a:off x="7073900" y="5346700"/>
            <a:ext cx="311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5ADF0-D5BC-4937-AE0E-6FF2EDE29D3B}"/>
              </a:ext>
            </a:extLst>
          </p:cNvPr>
          <p:cNvCxnSpPr>
            <a:cxnSpLocks/>
          </p:cNvCxnSpPr>
          <p:nvPr/>
        </p:nvCxnSpPr>
        <p:spPr>
          <a:xfrm flipV="1">
            <a:off x="7099300" y="2587643"/>
            <a:ext cx="0" cy="27590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/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blipFill>
                <a:blip r:embed="rId2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/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blipFill>
                <a:blip r:embed="rId3"/>
                <a:stretch>
                  <a:fillRect l="-21277" t="-23913" r="-5106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 descr="ROS 2 Rolling Ridley Logo &amp; Swag — Open Robotics">
            <a:extLst>
              <a:ext uri="{FF2B5EF4-FFF2-40B4-BE49-F238E27FC236}">
                <a16:creationId xmlns:a16="http://schemas.microsoft.com/office/drawing/2014/main" id="{4248FE3C-3EFB-4CD3-9D61-52A172A4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0107">
            <a:off x="8121430" y="3861499"/>
            <a:ext cx="660837" cy="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AA2546-410D-4221-8AF6-FDD13CFB2009}"/>
              </a:ext>
            </a:extLst>
          </p:cNvPr>
          <p:cNvCxnSpPr>
            <a:cxnSpLocks/>
          </p:cNvCxnSpPr>
          <p:nvPr/>
        </p:nvCxnSpPr>
        <p:spPr>
          <a:xfrm flipV="1">
            <a:off x="8420908" y="3429000"/>
            <a:ext cx="1479550" cy="762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FB5535-6BE6-4E8F-ACA9-19F6092152C5}"/>
              </a:ext>
            </a:extLst>
          </p:cNvPr>
          <p:cNvCxnSpPr>
            <a:cxnSpLocks/>
          </p:cNvCxnSpPr>
          <p:nvPr/>
        </p:nvCxnSpPr>
        <p:spPr>
          <a:xfrm flipH="1" flipV="1">
            <a:off x="7708900" y="2895600"/>
            <a:ext cx="712008" cy="129631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/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blipFill>
                <a:blip r:embed="rId5"/>
                <a:stretch>
                  <a:fillRect l="-10204" t="-23913" r="-5102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/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blipFill>
                <a:blip r:embed="rId6"/>
                <a:stretch>
                  <a:fillRect l="-18367" t="-23913" r="-5306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0681A7-EC1A-4AC0-BE63-FCEBEBCE5168}"/>
              </a:ext>
            </a:extLst>
          </p:cNvPr>
          <p:cNvCxnSpPr/>
          <p:nvPr/>
        </p:nvCxnSpPr>
        <p:spPr>
          <a:xfrm>
            <a:off x="8420908" y="4191915"/>
            <a:ext cx="19140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n 17">
            <a:extLst>
              <a:ext uri="{FF2B5EF4-FFF2-40B4-BE49-F238E27FC236}">
                <a16:creationId xmlns:a16="http://schemas.microsoft.com/office/drawing/2014/main" id="{5653265A-7BD0-463F-8937-4CB2F788CE37}"/>
              </a:ext>
            </a:extLst>
          </p:cNvPr>
          <p:cNvSpPr/>
          <p:nvPr/>
        </p:nvSpPr>
        <p:spPr>
          <a:xfrm>
            <a:off x="9067800" y="2296655"/>
            <a:ext cx="299056" cy="29905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/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/>
              <p:nvPr/>
            </p:nvSpPr>
            <p:spPr>
              <a:xfrm>
                <a:off x="3511165" y="3469460"/>
                <a:ext cx="2555571" cy="1504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165" y="3469460"/>
                <a:ext cx="2555571" cy="1504130"/>
              </a:xfrm>
              <a:prstGeom prst="rect">
                <a:avLst/>
              </a:prstGeom>
              <a:blipFill>
                <a:blip r:embed="rId8"/>
                <a:stretch>
                  <a:fillRect l="-2148" t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/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blipFill>
                <a:blip r:embed="rId9"/>
                <a:stretch>
                  <a:fillRect t="-2826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FF90CF-21ED-4C96-899C-7906AB09B850}"/>
              </a:ext>
            </a:extLst>
          </p:cNvPr>
          <p:cNvCxnSpPr>
            <a:cxnSpLocks/>
          </p:cNvCxnSpPr>
          <p:nvPr/>
        </p:nvCxnSpPr>
        <p:spPr>
          <a:xfrm flipV="1">
            <a:off x="8409846" y="2481321"/>
            <a:ext cx="767536" cy="1710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8AA38D-FD64-4389-9D56-8F0F60C7CCF0}"/>
                  </a:ext>
                </a:extLst>
              </p:cNvPr>
              <p:cNvSpPr txBox="1"/>
              <p:nvPr/>
            </p:nvSpPr>
            <p:spPr>
              <a:xfrm>
                <a:off x="2597342" y="4920234"/>
                <a:ext cx="7021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8AA38D-FD64-4389-9D56-8F0F60C7C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42" y="4920234"/>
                <a:ext cx="702180" cy="246221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7EF5B3-45D4-EBC6-2699-648D4799A826}"/>
              </a:ext>
            </a:extLst>
          </p:cNvPr>
          <p:cNvSpPr/>
          <p:nvPr/>
        </p:nvSpPr>
        <p:spPr>
          <a:xfrm>
            <a:off x="5184337" y="2730518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0115E-7180-5D1C-C879-14CD1BAFBBD4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1153B5F-907B-B993-BB0C-E41FE8C103F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741529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Go-to-goal Control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87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A5B42-985E-4CBC-A51D-5F84C5EB4488}"/>
              </a:ext>
            </a:extLst>
          </p:cNvPr>
          <p:cNvCxnSpPr/>
          <p:nvPr/>
        </p:nvCxnSpPr>
        <p:spPr>
          <a:xfrm>
            <a:off x="7073900" y="5346700"/>
            <a:ext cx="311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5ADF0-D5BC-4937-AE0E-6FF2EDE29D3B}"/>
              </a:ext>
            </a:extLst>
          </p:cNvPr>
          <p:cNvCxnSpPr>
            <a:cxnSpLocks/>
          </p:cNvCxnSpPr>
          <p:nvPr/>
        </p:nvCxnSpPr>
        <p:spPr>
          <a:xfrm flipV="1">
            <a:off x="7099300" y="2587643"/>
            <a:ext cx="0" cy="27590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/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blipFill>
                <a:blip r:embed="rId2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/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blipFill>
                <a:blip r:embed="rId3"/>
                <a:stretch>
                  <a:fillRect l="-21277" t="-23913" r="-5106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 descr="ROS 2 Rolling Ridley Logo &amp; Swag — Open Robotics">
            <a:extLst>
              <a:ext uri="{FF2B5EF4-FFF2-40B4-BE49-F238E27FC236}">
                <a16:creationId xmlns:a16="http://schemas.microsoft.com/office/drawing/2014/main" id="{4248FE3C-3EFB-4CD3-9D61-52A172A4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0107">
            <a:off x="8121430" y="3861499"/>
            <a:ext cx="660837" cy="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AA2546-410D-4221-8AF6-FDD13CFB2009}"/>
              </a:ext>
            </a:extLst>
          </p:cNvPr>
          <p:cNvCxnSpPr>
            <a:cxnSpLocks/>
          </p:cNvCxnSpPr>
          <p:nvPr/>
        </p:nvCxnSpPr>
        <p:spPr>
          <a:xfrm flipV="1">
            <a:off x="8420908" y="3429000"/>
            <a:ext cx="1479550" cy="762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FB5535-6BE6-4E8F-ACA9-19F6092152C5}"/>
              </a:ext>
            </a:extLst>
          </p:cNvPr>
          <p:cNvCxnSpPr>
            <a:cxnSpLocks/>
          </p:cNvCxnSpPr>
          <p:nvPr/>
        </p:nvCxnSpPr>
        <p:spPr>
          <a:xfrm flipH="1" flipV="1">
            <a:off x="7708900" y="2895600"/>
            <a:ext cx="712008" cy="129631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/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blipFill>
                <a:blip r:embed="rId5"/>
                <a:stretch>
                  <a:fillRect l="-10204" t="-23913" r="-5102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/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blipFill>
                <a:blip r:embed="rId6"/>
                <a:stretch>
                  <a:fillRect l="-18367" t="-23913" r="-5306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0681A7-EC1A-4AC0-BE63-FCEBEBCE5168}"/>
              </a:ext>
            </a:extLst>
          </p:cNvPr>
          <p:cNvCxnSpPr/>
          <p:nvPr/>
        </p:nvCxnSpPr>
        <p:spPr>
          <a:xfrm>
            <a:off x="8420908" y="4191915"/>
            <a:ext cx="19140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n 17">
            <a:extLst>
              <a:ext uri="{FF2B5EF4-FFF2-40B4-BE49-F238E27FC236}">
                <a16:creationId xmlns:a16="http://schemas.microsoft.com/office/drawing/2014/main" id="{5653265A-7BD0-463F-8937-4CB2F788CE37}"/>
              </a:ext>
            </a:extLst>
          </p:cNvPr>
          <p:cNvSpPr/>
          <p:nvPr/>
        </p:nvSpPr>
        <p:spPr>
          <a:xfrm>
            <a:off x="9067800" y="2296655"/>
            <a:ext cx="299056" cy="29905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/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FF90CF-21ED-4C96-899C-7906AB09B850}"/>
              </a:ext>
            </a:extLst>
          </p:cNvPr>
          <p:cNvCxnSpPr>
            <a:cxnSpLocks/>
          </p:cNvCxnSpPr>
          <p:nvPr/>
        </p:nvCxnSpPr>
        <p:spPr>
          <a:xfrm flipV="1">
            <a:off x="8409846" y="2481321"/>
            <a:ext cx="767536" cy="1710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17A5F1-5A80-4D2B-9272-2BD4609CBC58}"/>
                  </a:ext>
                </a:extLst>
              </p:cNvPr>
              <p:cNvSpPr txBox="1"/>
              <p:nvPr/>
            </p:nvSpPr>
            <p:spPr>
              <a:xfrm>
                <a:off x="580750" y="2415838"/>
                <a:ext cx="6096000" cy="313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br>
                  <a:rPr lang="en-US" sz="1800" b="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  <m:sup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  <m:sup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800" b="0" i="1">
                    <a:latin typeface="Cambria Math" panose="02040503050406030204" pitchFamily="18" charset="0"/>
                  </a:rPr>
                </a:br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17A5F1-5A80-4D2B-9272-2BD4609CB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50" y="2415838"/>
                <a:ext cx="6096000" cy="3134384"/>
              </a:xfrm>
              <a:prstGeom prst="rect">
                <a:avLst/>
              </a:prstGeom>
              <a:blipFill>
                <a:blip r:embed="rId8"/>
                <a:stretch>
                  <a:fillRect l="-800" b="-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E08921EF-53B3-7D03-48A5-AD00C05859D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77637-CC22-DF1D-8BC7-37C909561A8F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D8089BC-A3C2-F7BC-3F7D-34D10ACFA4F9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926608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9225-568A-4815-9AFF-FD4B9B90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Finite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EE76-62D5-40F1-9286-F9712C62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3705953"/>
            <a:ext cx="10058400" cy="2161445"/>
          </a:xfrm>
        </p:spPr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/>
              <a:t>FSM </a:t>
            </a:r>
            <a:r>
              <a:rPr lang="en-US">
                <a:cs typeface="Calibri"/>
              </a:rPr>
              <a:t>consists of discrete amount of possible states .</a:t>
            </a:r>
            <a:r>
              <a:rPr lang="th-TH">
                <a:cs typeface="Cordia New"/>
              </a:rPr>
              <a:t> </a:t>
            </a:r>
            <a:endParaRPr lang="th-TH"/>
          </a:p>
          <a:p>
            <a:pPr algn="ctr"/>
            <a:r>
              <a:rPr lang="th-TH" err="1">
                <a:cs typeface="Cordia New"/>
              </a:rPr>
              <a:t>There</a:t>
            </a:r>
            <a:r>
              <a:rPr lang="th-TH">
                <a:cs typeface="Cordia New"/>
              </a:rPr>
              <a:t> 2 </a:t>
            </a:r>
            <a:r>
              <a:rPr lang="th-TH" err="1">
                <a:cs typeface="Cordia New"/>
              </a:rPr>
              <a:t>types</a:t>
            </a:r>
            <a:r>
              <a:rPr lang="th-TH">
                <a:cs typeface="Cordia New"/>
              </a:rPr>
              <a:t> of </a:t>
            </a:r>
            <a:r>
              <a:rPr lang="th-TH" err="1">
                <a:cs typeface="Cordia New"/>
              </a:rPr>
              <a:t>updating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scheme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for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an</a:t>
            </a:r>
            <a:r>
              <a:rPr lang="th-TH">
                <a:cs typeface="Cordia New"/>
              </a:rPr>
              <a:t> FSM.</a:t>
            </a:r>
          </a:p>
          <a:p>
            <a:r>
              <a:rPr lang="en-US"/>
              <a:t>1.) </a:t>
            </a:r>
            <a:r>
              <a:rPr lang="en-US">
                <a:cs typeface="Calibri"/>
              </a:rPr>
              <a:t>Updating at fixed time interval</a:t>
            </a:r>
            <a:r>
              <a:rPr lang="th-TH">
                <a:cs typeface="Cordia New"/>
              </a:rPr>
              <a:t> </a:t>
            </a:r>
            <a:r>
              <a:rPr lang="en-US"/>
              <a:t>(Time-driven)</a:t>
            </a:r>
            <a:endParaRPr lang="en-US">
              <a:cs typeface="Calibri"/>
            </a:endParaRPr>
          </a:p>
          <a:p>
            <a:r>
              <a:rPr lang="en-US"/>
              <a:t>2.) </a:t>
            </a:r>
            <a:r>
              <a:rPr lang="en-US">
                <a:cs typeface="Calibri"/>
              </a:rPr>
              <a:t>Updating when particular events occur</a:t>
            </a:r>
            <a:r>
              <a:rPr lang="th-TH">
                <a:cs typeface="Cordia New"/>
              </a:rPr>
              <a:t> </a:t>
            </a:r>
            <a:r>
              <a:rPr lang="en-US"/>
              <a:t>(Event-driven)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7D767-FB86-4ACE-8A2A-F9787213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198758-B081-4F7E-8CD2-B18EB4A36E71}"/>
                  </a:ext>
                </a:extLst>
              </p:cNvPr>
              <p:cNvSpPr/>
              <p:nvPr/>
            </p:nvSpPr>
            <p:spPr>
              <a:xfrm>
                <a:off x="4406900" y="2032000"/>
                <a:ext cx="3378200" cy="1397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198758-B081-4F7E-8CD2-B18EB4A36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00" y="2032000"/>
                <a:ext cx="3378200" cy="1397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DBB06-EC67-45AF-9EAD-0C45CD7C2DB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29000" y="2730500"/>
            <a:ext cx="9779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ECD32-F1C9-4487-B529-69A93D7F1E4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785100" y="2730500"/>
            <a:ext cx="9779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9A416F-16BC-497C-B64A-8F9167C3FC42}"/>
              </a:ext>
            </a:extLst>
          </p:cNvPr>
          <p:cNvSpPr txBox="1"/>
          <p:nvPr/>
        </p:nvSpPr>
        <p:spPr>
          <a:xfrm>
            <a:off x="7632700" y="2122315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96A73-FD32-42FB-B84D-224DB5F93301}"/>
              </a:ext>
            </a:extLst>
          </p:cNvPr>
          <p:cNvSpPr txBox="1"/>
          <p:nvPr/>
        </p:nvSpPr>
        <p:spPr>
          <a:xfrm>
            <a:off x="2908300" y="2085717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4F5D2-7981-A389-6C60-50E54E477F5B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pic>
        <p:nvPicPr>
          <p:cNvPr id="7" name="Google Shape;67;p15">
            <a:extLst>
              <a:ext uri="{FF2B5EF4-FFF2-40B4-BE49-F238E27FC236}">
                <a16:creationId xmlns:a16="http://schemas.microsoft.com/office/drawing/2014/main" id="{0988B24B-6B2A-3D23-E892-C0CC69BEE8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BF76854-BE95-82CE-4B81-8085E84B385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4251969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9225-568A-4815-9AFF-FD4B9B90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Finite State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7D767-FB86-4ACE-8A2A-F9787213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98758-B081-4F7E-8CD2-B18EB4A36E71}"/>
              </a:ext>
            </a:extLst>
          </p:cNvPr>
          <p:cNvSpPr/>
          <p:nvPr/>
        </p:nvSpPr>
        <p:spPr>
          <a:xfrm>
            <a:off x="3098800" y="2032000"/>
            <a:ext cx="5778500" cy="3644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DBB06-EC67-45AF-9EAD-0C45CD7C2DB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30400" y="3854450"/>
            <a:ext cx="1168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ECD32-F1C9-4487-B529-69A93D7F1E4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77300" y="3854450"/>
            <a:ext cx="10231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9A416F-16BC-497C-B64A-8F9167C3FC42}"/>
              </a:ext>
            </a:extLst>
          </p:cNvPr>
          <p:cNvSpPr txBox="1"/>
          <p:nvPr/>
        </p:nvSpPr>
        <p:spPr>
          <a:xfrm>
            <a:off x="9036049" y="3375144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96A73-FD32-42FB-B84D-224DB5F93301}"/>
              </a:ext>
            </a:extLst>
          </p:cNvPr>
          <p:cNvSpPr txBox="1"/>
          <p:nvPr/>
        </p:nvSpPr>
        <p:spPr>
          <a:xfrm>
            <a:off x="457200" y="3244334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9C73647-B319-49E3-BC49-60CD5D45812F}"/>
                  </a:ext>
                </a:extLst>
              </p:cNvPr>
              <p:cNvSpPr/>
              <p:nvPr/>
            </p:nvSpPr>
            <p:spPr>
              <a:xfrm>
                <a:off x="4127500" y="3244334"/>
                <a:ext cx="1168400" cy="10863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𝑠𝑡𝑜𝑝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9C73647-B319-49E3-BC49-60CD5D458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3244334"/>
                <a:ext cx="1168400" cy="108636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AFE9B9B-1BE8-4432-AA0C-91FA3302D877}"/>
                  </a:ext>
                </a:extLst>
              </p:cNvPr>
              <p:cNvSpPr/>
              <p:nvPr/>
            </p:nvSpPr>
            <p:spPr>
              <a:xfrm>
                <a:off x="6874048" y="3244334"/>
                <a:ext cx="1168400" cy="10863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AFE9B9B-1BE8-4432-AA0C-91FA3302D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048" y="3244334"/>
                <a:ext cx="1168400" cy="108636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31D4BA-D738-4759-B725-B2D0E873F73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546644" y="2304878"/>
            <a:ext cx="751964" cy="1098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FD8B72-BB8C-4CD0-AFE0-BE0041438404}"/>
              </a:ext>
            </a:extLst>
          </p:cNvPr>
          <p:cNvCxnSpPr>
            <a:cxnSpLocks/>
            <a:stCxn id="21" idx="5"/>
            <a:endCxn id="22" idx="3"/>
          </p:cNvCxnSpPr>
          <p:nvPr/>
        </p:nvCxnSpPr>
        <p:spPr>
          <a:xfrm>
            <a:off x="5124792" y="4171603"/>
            <a:ext cx="19203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5F038A-8CD2-47B3-B57E-5E2D56623D9F}"/>
              </a:ext>
            </a:extLst>
          </p:cNvPr>
          <p:cNvCxnSpPr>
            <a:cxnSpLocks/>
            <a:stCxn id="22" idx="1"/>
            <a:endCxn id="21" idx="7"/>
          </p:cNvCxnSpPr>
          <p:nvPr/>
        </p:nvCxnSpPr>
        <p:spPr>
          <a:xfrm flipH="1">
            <a:off x="5124792" y="3403428"/>
            <a:ext cx="19203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9B6A96-5377-429E-B85B-D186A75401CA}"/>
              </a:ext>
            </a:extLst>
          </p:cNvPr>
          <p:cNvSpPr txBox="1"/>
          <p:nvPr/>
        </p:nvSpPr>
        <p:spPr>
          <a:xfrm>
            <a:off x="4127500" y="4400892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State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D1459-20B7-467C-9F58-E22F72BBD09C}"/>
              </a:ext>
            </a:extLst>
          </p:cNvPr>
          <p:cNvSpPr txBox="1"/>
          <p:nvPr/>
        </p:nvSpPr>
        <p:spPr>
          <a:xfrm>
            <a:off x="3956392" y="248164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AFE7D-D79C-3C9F-C194-8D63C80838FD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91D97AB7-9D01-2FA5-EB9F-D01CC8DB9E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AC89A62-3F21-8019-8E8D-AC81B0C5908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60649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th-TH" err="1">
                <a:cs typeface="Angsana New"/>
              </a:rPr>
              <a:t>Getting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to</a:t>
            </a:r>
            <a:r>
              <a:rPr lang="th-TH">
                <a:cs typeface="Angsana New"/>
              </a:rPr>
              <a:t> </a:t>
            </a:r>
            <a:r>
              <a:rPr lang="th-TH" err="1">
                <a:cs typeface="Angsana New"/>
              </a:rPr>
              <a:t>know</a:t>
            </a:r>
            <a:r>
              <a:rPr lang="th-TH">
                <a:cs typeface="Angsana New"/>
              </a:rPr>
              <a:t> ROS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9282228-61F0-20C4-19D1-42788D78CA87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528510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9225-568A-4815-9AFF-FD4B9B90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Finite State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7D767-FB86-4ACE-8A2A-F9787213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98758-B081-4F7E-8CD2-B18EB4A36E71}"/>
              </a:ext>
            </a:extLst>
          </p:cNvPr>
          <p:cNvSpPr/>
          <p:nvPr/>
        </p:nvSpPr>
        <p:spPr>
          <a:xfrm>
            <a:off x="3098800" y="2032000"/>
            <a:ext cx="5778500" cy="3644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DBB06-EC67-45AF-9EAD-0C45CD7C2DB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30400" y="3854450"/>
            <a:ext cx="1168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ECD32-F1C9-4487-B529-69A93D7F1E4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877300" y="3854450"/>
            <a:ext cx="10231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9A416F-16BC-497C-B64A-8F9167C3FC42}"/>
              </a:ext>
            </a:extLst>
          </p:cNvPr>
          <p:cNvSpPr txBox="1"/>
          <p:nvPr/>
        </p:nvSpPr>
        <p:spPr>
          <a:xfrm>
            <a:off x="9036049" y="3375144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96A73-FD32-42FB-B84D-224DB5F93301}"/>
              </a:ext>
            </a:extLst>
          </p:cNvPr>
          <p:cNvSpPr txBox="1"/>
          <p:nvPr/>
        </p:nvSpPr>
        <p:spPr>
          <a:xfrm>
            <a:off x="457200" y="3244334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9C73647-B319-49E3-BC49-60CD5D45812F}"/>
                  </a:ext>
                </a:extLst>
              </p:cNvPr>
              <p:cNvSpPr/>
              <p:nvPr/>
            </p:nvSpPr>
            <p:spPr>
              <a:xfrm>
                <a:off x="4127500" y="3244334"/>
                <a:ext cx="1168400" cy="10863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𝑠𝑡𝑜𝑝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9C73647-B319-49E3-BC49-60CD5D458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3244334"/>
                <a:ext cx="1168400" cy="108636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AFE9B9B-1BE8-4432-AA0C-91FA3302D877}"/>
                  </a:ext>
                </a:extLst>
              </p:cNvPr>
              <p:cNvSpPr/>
              <p:nvPr/>
            </p:nvSpPr>
            <p:spPr>
              <a:xfrm>
                <a:off x="6874048" y="3244334"/>
                <a:ext cx="1168400" cy="10863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AFE9B9B-1BE8-4432-AA0C-91FA3302D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048" y="3244334"/>
                <a:ext cx="1168400" cy="108636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31D4BA-D738-4759-B725-B2D0E873F73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546644" y="2304878"/>
            <a:ext cx="751964" cy="1098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FD8B72-BB8C-4CD0-AFE0-BE0041438404}"/>
              </a:ext>
            </a:extLst>
          </p:cNvPr>
          <p:cNvCxnSpPr>
            <a:cxnSpLocks/>
            <a:stCxn id="21" idx="5"/>
            <a:endCxn id="22" idx="3"/>
          </p:cNvCxnSpPr>
          <p:nvPr/>
        </p:nvCxnSpPr>
        <p:spPr>
          <a:xfrm>
            <a:off x="5124792" y="4171603"/>
            <a:ext cx="19203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5F038A-8CD2-47B3-B57E-5E2D56623D9F}"/>
              </a:ext>
            </a:extLst>
          </p:cNvPr>
          <p:cNvCxnSpPr>
            <a:cxnSpLocks/>
            <a:stCxn id="22" idx="1"/>
            <a:endCxn id="21" idx="7"/>
          </p:cNvCxnSpPr>
          <p:nvPr/>
        </p:nvCxnSpPr>
        <p:spPr>
          <a:xfrm flipH="1">
            <a:off x="5124792" y="3403428"/>
            <a:ext cx="19203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9B6A96-5377-429E-B85B-D186A75401CA}"/>
                  </a:ext>
                </a:extLst>
              </p:cNvPr>
              <p:cNvSpPr txBox="1"/>
              <p:nvPr/>
            </p:nvSpPr>
            <p:spPr>
              <a:xfrm>
                <a:off x="4654896" y="2732595"/>
                <a:ext cx="4178298" cy="37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𝑖𝑠𝐸𝑛𝑎𝑏𝑙𝑒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≔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9B6A96-5377-429E-B85B-D186A754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896" y="2732595"/>
                <a:ext cx="4178298" cy="376193"/>
              </a:xfrm>
              <a:prstGeom prst="rect">
                <a:avLst/>
              </a:prstGeom>
              <a:blipFill>
                <a:blip r:embed="rId4"/>
                <a:stretch>
                  <a:fillRect t="-140323" b="-2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CCB26-D45E-4C19-917C-C16104CDD21E}"/>
                  </a:ext>
                </a:extLst>
              </p:cNvPr>
              <p:cNvSpPr txBox="1"/>
              <p:nvPr/>
            </p:nvSpPr>
            <p:spPr>
              <a:xfrm>
                <a:off x="4243133" y="4499387"/>
                <a:ext cx="41782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????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𝑖𝑠𝐸𝑛𝑎𝑏𝑙𝑒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≔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False</m:t>
                          </m: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CCB26-D45E-4C19-917C-C16104CDD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33" y="4499387"/>
                <a:ext cx="4178298" cy="338554"/>
              </a:xfrm>
              <a:prstGeom prst="rect">
                <a:avLst/>
              </a:prstGeom>
              <a:blipFill>
                <a:blip r:embed="rId5"/>
                <a:stretch>
                  <a:fillRect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CFC242-3EF0-4879-BC80-F7DD835A42DE}"/>
                  </a:ext>
                </a:extLst>
              </p:cNvPr>
              <p:cNvSpPr txBox="1"/>
              <p:nvPr/>
            </p:nvSpPr>
            <p:spPr>
              <a:xfrm>
                <a:off x="2223834" y="2010238"/>
                <a:ext cx="41782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𝑖𝑠𝐸𝑛𝑎𝑏𝑙𝑒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≔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False</m:t>
                          </m: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CFC242-3EF0-4879-BC80-F7DD835A4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34" y="2010238"/>
                <a:ext cx="4178298" cy="338554"/>
              </a:xfrm>
              <a:prstGeom prst="rect">
                <a:avLst/>
              </a:prstGeom>
              <a:blipFill>
                <a:blip r:embed="rId6"/>
                <a:stretch>
                  <a:fillRect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37F0DC-B969-DDA5-6425-C695D6D2A958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0325E80E-026F-67D9-E605-60B6DE8F2F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D5A5B16-6922-13E5-C70C-AF68828B321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5015655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1: Position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727074" y="2130281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336880" y="2740043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989292" y="5222574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267797" y="2130281"/>
            <a:ext cx="3056803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277167" y="5222573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2657991" y="5489450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158401" y="2111989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3832064" y="2148604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/>
              <a:t>position_controller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250762" y="2740043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653306" y="3006919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A5B42-985E-4CBC-A51D-5F84C5EB4488}"/>
              </a:ext>
            </a:extLst>
          </p:cNvPr>
          <p:cNvCxnSpPr/>
          <p:nvPr/>
        </p:nvCxnSpPr>
        <p:spPr>
          <a:xfrm>
            <a:off x="7073900" y="5346700"/>
            <a:ext cx="31115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B5ADF0-D5BC-4937-AE0E-6FF2EDE29D3B}"/>
              </a:ext>
            </a:extLst>
          </p:cNvPr>
          <p:cNvCxnSpPr>
            <a:cxnSpLocks/>
          </p:cNvCxnSpPr>
          <p:nvPr/>
        </p:nvCxnSpPr>
        <p:spPr>
          <a:xfrm flipV="1">
            <a:off x="7099300" y="2587643"/>
            <a:ext cx="0" cy="27590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/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B77679-BFA8-4042-9B54-5476248EA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00" y="5012124"/>
                <a:ext cx="281423" cy="276999"/>
              </a:xfrm>
              <a:prstGeom prst="rect">
                <a:avLst/>
              </a:prstGeom>
              <a:blipFill>
                <a:blip r:embed="rId2"/>
                <a:stretch>
                  <a:fillRect l="-13043" t="-23913" r="-50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/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87246-4D84-49F3-A3D1-B84BF021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49" y="2342821"/>
                <a:ext cx="283090" cy="276999"/>
              </a:xfrm>
              <a:prstGeom prst="rect">
                <a:avLst/>
              </a:prstGeom>
              <a:blipFill>
                <a:blip r:embed="rId3"/>
                <a:stretch>
                  <a:fillRect l="-21277" t="-23913" r="-5106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 descr="ROS 2 Rolling Ridley Logo &amp; Swag — Open Robotics">
            <a:extLst>
              <a:ext uri="{FF2B5EF4-FFF2-40B4-BE49-F238E27FC236}">
                <a16:creationId xmlns:a16="http://schemas.microsoft.com/office/drawing/2014/main" id="{4248FE3C-3EFB-4CD3-9D61-52A172A4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0107">
            <a:off x="8121430" y="3861499"/>
            <a:ext cx="660837" cy="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AA2546-410D-4221-8AF6-FDD13CFB2009}"/>
              </a:ext>
            </a:extLst>
          </p:cNvPr>
          <p:cNvCxnSpPr>
            <a:cxnSpLocks/>
          </p:cNvCxnSpPr>
          <p:nvPr/>
        </p:nvCxnSpPr>
        <p:spPr>
          <a:xfrm flipV="1">
            <a:off x="8420908" y="3429000"/>
            <a:ext cx="1479550" cy="762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FB5535-6BE6-4E8F-ACA9-19F6092152C5}"/>
              </a:ext>
            </a:extLst>
          </p:cNvPr>
          <p:cNvCxnSpPr>
            <a:cxnSpLocks/>
          </p:cNvCxnSpPr>
          <p:nvPr/>
        </p:nvCxnSpPr>
        <p:spPr>
          <a:xfrm flipH="1" flipV="1">
            <a:off x="7708900" y="2895600"/>
            <a:ext cx="712008" cy="129631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/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AF3CFA-C7D9-4B6C-B22A-79C7117A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98" y="3494096"/>
                <a:ext cx="299056" cy="276999"/>
              </a:xfrm>
              <a:prstGeom prst="rect">
                <a:avLst/>
              </a:prstGeom>
              <a:blipFill>
                <a:blip r:embed="rId5"/>
                <a:stretch>
                  <a:fillRect l="-10204" t="-23913" r="-5102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/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A1EF1-E79D-464D-9197-27364DF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72" y="2531434"/>
                <a:ext cx="299056" cy="276999"/>
              </a:xfrm>
              <a:prstGeom prst="rect">
                <a:avLst/>
              </a:prstGeom>
              <a:blipFill>
                <a:blip r:embed="rId6"/>
                <a:stretch>
                  <a:fillRect l="-18367" t="-23913" r="-5306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0681A7-EC1A-4AC0-BE63-FCEBEBCE5168}"/>
              </a:ext>
            </a:extLst>
          </p:cNvPr>
          <p:cNvCxnSpPr/>
          <p:nvPr/>
        </p:nvCxnSpPr>
        <p:spPr>
          <a:xfrm>
            <a:off x="8420908" y="4191915"/>
            <a:ext cx="19140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n 17">
            <a:extLst>
              <a:ext uri="{FF2B5EF4-FFF2-40B4-BE49-F238E27FC236}">
                <a16:creationId xmlns:a16="http://schemas.microsoft.com/office/drawing/2014/main" id="{5653265A-7BD0-463F-8937-4CB2F788CE37}"/>
              </a:ext>
            </a:extLst>
          </p:cNvPr>
          <p:cNvSpPr/>
          <p:nvPr/>
        </p:nvSpPr>
        <p:spPr>
          <a:xfrm>
            <a:off x="9067800" y="2296655"/>
            <a:ext cx="299056" cy="29905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/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D77016-00D9-4EE3-AB32-37428AB6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82" y="3828672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/>
              <p:nvPr/>
            </p:nvSpPr>
            <p:spPr>
              <a:xfrm>
                <a:off x="3511165" y="3469460"/>
                <a:ext cx="2555571" cy="1504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angle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2152BB-80AF-4B17-B840-CCB25A7D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165" y="3469460"/>
                <a:ext cx="2555571" cy="1504130"/>
              </a:xfrm>
              <a:prstGeom prst="rect">
                <a:avLst/>
              </a:prstGeom>
              <a:blipFill>
                <a:blip r:embed="rId8"/>
                <a:stretch>
                  <a:fillRect l="-2148" t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/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3820F-3D41-4548-8E79-32F21302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63" y="1986842"/>
                <a:ext cx="721864" cy="280718"/>
              </a:xfrm>
              <a:prstGeom prst="rect">
                <a:avLst/>
              </a:prstGeom>
              <a:blipFill>
                <a:blip r:embed="rId9"/>
                <a:stretch>
                  <a:fillRect t="-2826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FF90CF-21ED-4C96-899C-7906AB09B850}"/>
              </a:ext>
            </a:extLst>
          </p:cNvPr>
          <p:cNvCxnSpPr>
            <a:cxnSpLocks/>
          </p:cNvCxnSpPr>
          <p:nvPr/>
        </p:nvCxnSpPr>
        <p:spPr>
          <a:xfrm flipV="1">
            <a:off x="8409846" y="2481321"/>
            <a:ext cx="767536" cy="1710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8AA38D-FD64-4389-9D56-8F0F60C7CCF0}"/>
                  </a:ext>
                </a:extLst>
              </p:cNvPr>
              <p:cNvSpPr txBox="1"/>
              <p:nvPr/>
            </p:nvSpPr>
            <p:spPr>
              <a:xfrm>
                <a:off x="2597342" y="4920234"/>
                <a:ext cx="7021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8AA38D-FD64-4389-9D56-8F0F60C7C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42" y="4920234"/>
                <a:ext cx="702180" cy="246221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5A232CF-E1D7-AFB5-9598-B89FA7928395}"/>
              </a:ext>
            </a:extLst>
          </p:cNvPr>
          <p:cNvSpPr txBox="1"/>
          <p:nvPr/>
        </p:nvSpPr>
        <p:spPr>
          <a:xfrm>
            <a:off x="9794714" y="2081929"/>
            <a:ext cx="23978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Only publish when the turtle is far from the goal.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47771F-1F2D-DA30-EB79-961505E853DB}"/>
              </a:ext>
            </a:extLst>
          </p:cNvPr>
          <p:cNvSpPr/>
          <p:nvPr/>
        </p:nvSpPr>
        <p:spPr>
          <a:xfrm>
            <a:off x="5184337" y="2730518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12741-8CC4-7AD9-ABBB-E53FEA6E703D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96470023-BE98-0A03-DF2B-2A36D45D777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FAF99CDA-8CF3-55AF-9C1D-5C8E82B788CE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540097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h-TH" sz="4000" err="1">
                <a:cs typeface="Angsana New"/>
              </a:rPr>
              <a:t>Creating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multiple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nodes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that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do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similar</a:t>
            </a:r>
            <a:r>
              <a:rPr lang="th-TH" sz="4000">
                <a:cs typeface="Angsana New"/>
              </a:rPr>
              <a:t> </a:t>
            </a:r>
            <a:r>
              <a:rPr lang="th-TH" sz="4000" err="1">
                <a:cs typeface="Angsana New"/>
              </a:rPr>
              <a:t>tasks</a:t>
            </a:r>
            <a:r>
              <a:rPr lang="th-TH" sz="4000">
                <a:cs typeface="Angsana New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6201E-4B3C-4F66-8CEE-3AF6D3ED7E3A}"/>
              </a:ext>
            </a:extLst>
          </p:cNvPr>
          <p:cNvSpPr txBox="1"/>
          <p:nvPr/>
        </p:nvSpPr>
        <p:spPr>
          <a:xfrm>
            <a:off x="1625600" y="3145275"/>
            <a:ext cx="100222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2400" err="1">
                <a:cs typeface="Cordia New"/>
              </a:rPr>
              <a:t>What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if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want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to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create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anoter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controller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that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follow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another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turtle</a:t>
            </a:r>
            <a:r>
              <a:rPr lang="th-TH" sz="2400">
                <a:cs typeface="Cordia New"/>
              </a:rPr>
              <a:t> ?</a:t>
            </a:r>
          </a:p>
          <a:p>
            <a:pPr algn="ctr"/>
            <a:endParaRPr lang="th-TH" sz="2400">
              <a:cs typeface="Cordia New"/>
            </a:endParaRPr>
          </a:p>
          <a:p>
            <a:pPr algn="ctr"/>
            <a:r>
              <a:rPr lang="th-TH" sz="2400" err="1">
                <a:cs typeface="Cordia New"/>
              </a:rPr>
              <a:t>Should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we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refine</a:t>
            </a:r>
            <a:r>
              <a:rPr lang="th-TH" sz="2400">
                <a:cs typeface="Cordia New"/>
              </a:rPr>
              <a:t> </a:t>
            </a:r>
            <a:r>
              <a:rPr lang="th-TH" sz="2400" err="1">
                <a:cs typeface="Cordia New"/>
              </a:rPr>
              <a:t>everything</a:t>
            </a:r>
            <a:r>
              <a:rPr lang="th-TH" sz="2400">
                <a:cs typeface="Cordia New"/>
              </a:rPr>
              <a:t> ?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D1BD8-1128-2E97-1F64-8542BDC517E9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Timer, Publisher, &amp; Subscription</a:t>
            </a:r>
            <a:endParaRPr 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7E5141D-3AD2-75D0-584A-D8EE79372302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725509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CD441-AA76-4C12-9F36-AE126A8E77E5}"/>
              </a:ext>
            </a:extLst>
          </p:cNvPr>
          <p:cNvSpPr/>
          <p:nvPr/>
        </p:nvSpPr>
        <p:spPr>
          <a:xfrm>
            <a:off x="0" y="1714500"/>
            <a:ext cx="12192000" cy="2501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DF2A1-5C1C-43F3-81BB-1038FD77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59909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Object-Oriented Programming</a:t>
            </a:r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784A94D4-9D6D-430C-87AD-FF7A6634E2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5E276-7224-4C0E-9147-6E8FEBD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93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4463E7A-ECB2-8CF1-F8FA-BEA1B9AF0BEC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293272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Shared Features &amp; Functionality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2C6F6-3444-4147-ABC9-6ACD330BF868}"/>
              </a:ext>
            </a:extLst>
          </p:cNvPr>
          <p:cNvSpPr/>
          <p:nvPr/>
        </p:nvSpPr>
        <p:spPr>
          <a:xfrm>
            <a:off x="19164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TurtleFollower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00D88-EBBC-4502-9AEC-272FFF2D2344}"/>
              </a:ext>
            </a:extLst>
          </p:cNvPr>
          <p:cNvSpPr/>
          <p:nvPr/>
        </p:nvSpPr>
        <p:spPr>
          <a:xfrm>
            <a:off x="19164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1400F-6E77-4F25-B9CF-ED97B27A9FA2}"/>
              </a:ext>
            </a:extLst>
          </p:cNvPr>
          <p:cNvSpPr/>
          <p:nvPr/>
        </p:nvSpPr>
        <p:spPr>
          <a:xfrm>
            <a:off x="81267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ViaPointFollower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805D7-19D8-41F7-B5E1-0BCE4F5D5551}"/>
              </a:ext>
            </a:extLst>
          </p:cNvPr>
          <p:cNvSpPr/>
          <p:nvPr/>
        </p:nvSpPr>
        <p:spPr>
          <a:xfrm>
            <a:off x="81267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6201E-4B3C-4F66-8CEE-3AF6D3ED7E3A}"/>
              </a:ext>
            </a:extLst>
          </p:cNvPr>
          <p:cNvSpPr txBox="1"/>
          <p:nvPr/>
        </p:nvSpPr>
        <p:spPr>
          <a:xfrm>
            <a:off x="2101850" y="4840725"/>
            <a:ext cx="22212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Use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go</a:t>
            </a:r>
            <a:r>
              <a:rPr lang="th-TH">
                <a:cs typeface="Cordia New"/>
              </a:rPr>
              <a:t>-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-</a:t>
            </a:r>
            <a:r>
              <a:rPr lang="th-TH" err="1">
                <a:cs typeface="Cordia New"/>
              </a:rPr>
              <a:t>goal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follow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turtle</a:t>
            </a:r>
            <a:r>
              <a:rPr lang="th-TH">
                <a:cs typeface="Cordia New"/>
              </a:rPr>
              <a:t> 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B07F1-1B0C-FD87-CAD5-576AFDCA9939}"/>
              </a:ext>
            </a:extLst>
          </p:cNvPr>
          <p:cNvSpPr txBox="1"/>
          <p:nvPr/>
        </p:nvSpPr>
        <p:spPr>
          <a:xfrm>
            <a:off x="8340725" y="4840725"/>
            <a:ext cx="22212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err="1">
                <a:cs typeface="Cordia New"/>
              </a:rPr>
              <a:t>Use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go</a:t>
            </a:r>
            <a:r>
              <a:rPr lang="th-TH">
                <a:cs typeface="Cordia New"/>
              </a:rPr>
              <a:t>-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-</a:t>
            </a:r>
            <a:r>
              <a:rPr lang="th-TH" err="1">
                <a:cs typeface="Cordia New"/>
              </a:rPr>
              <a:t>goal</a:t>
            </a:r>
            <a:r>
              <a:rPr lang="th-TH">
                <a:cs typeface="Cordia New"/>
              </a:rPr>
              <a:t> </a:t>
            </a:r>
            <a:r>
              <a:rPr lang="th-TH" err="1">
                <a:cs typeface="Cordia New"/>
              </a:rPr>
              <a:t>to</a:t>
            </a:r>
            <a:r>
              <a:rPr lang="th-TH">
                <a:cs typeface="Cordia New"/>
              </a:rPr>
              <a:t> </a:t>
            </a:r>
            <a:r>
              <a:rPr lang="th-TH" err="1">
                <a:cs typeface="Cordia New"/>
              </a:rPr>
              <a:t>follow</a:t>
            </a:r>
            <a:r>
              <a:rPr lang="th-TH">
                <a:cs typeface="Cordia New"/>
              </a:rPr>
              <a:t> a </a:t>
            </a:r>
            <a:r>
              <a:rPr lang="th-TH" err="1">
                <a:cs typeface="Cordia New"/>
              </a:rPr>
              <a:t>turtle</a:t>
            </a:r>
            <a:r>
              <a:rPr lang="th-TH">
                <a:cs typeface="Cordia New"/>
              </a:rPr>
              <a:t> </a:t>
            </a:r>
            <a:endParaRPr lang="en-US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583AE-A5ED-D73D-50B7-FC4C079C81D1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EDB2587-8DCB-E50F-7563-5292517352B1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90628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Shared Features &amp; Functionality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2C6F6-3444-4147-ABC9-6ACD330BF868}"/>
              </a:ext>
            </a:extLst>
          </p:cNvPr>
          <p:cNvSpPr/>
          <p:nvPr/>
        </p:nvSpPr>
        <p:spPr>
          <a:xfrm>
            <a:off x="19164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TurtleFollower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00D88-EBBC-4502-9AEC-272FFF2D2344}"/>
              </a:ext>
            </a:extLst>
          </p:cNvPr>
          <p:cNvSpPr/>
          <p:nvPr/>
        </p:nvSpPr>
        <p:spPr>
          <a:xfrm>
            <a:off x="19164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1400F-6E77-4F25-B9CF-ED97B27A9FA2}"/>
              </a:ext>
            </a:extLst>
          </p:cNvPr>
          <p:cNvSpPr/>
          <p:nvPr/>
        </p:nvSpPr>
        <p:spPr>
          <a:xfrm>
            <a:off x="81267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ViaPointFollower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805D7-19D8-41F7-B5E1-0BCE4F5D5551}"/>
              </a:ext>
            </a:extLst>
          </p:cNvPr>
          <p:cNvSpPr/>
          <p:nvPr/>
        </p:nvSpPr>
        <p:spPr>
          <a:xfrm>
            <a:off x="81267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6201E-4B3C-4F66-8CEE-3AF6D3ED7E3A}"/>
              </a:ext>
            </a:extLst>
          </p:cNvPr>
          <p:cNvSpPr txBox="1"/>
          <p:nvPr/>
        </p:nvSpPr>
        <p:spPr>
          <a:xfrm>
            <a:off x="3458769" y="2330303"/>
            <a:ext cx="54705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Knowing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location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associated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Sending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input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en-US" sz="2000" err="1"/>
              <a:t>turtlesim</a:t>
            </a:r>
            <a:r>
              <a:rPr lang="en-US" sz="2000"/>
              <a:t> </a:t>
            </a:r>
            <a:endParaRPr lang="th-TH" sz="2000">
              <a:cs typeface="Cordi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Using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same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law</a:t>
            </a:r>
            <a:endParaRPr lang="en-US" sz="2000" err="1">
              <a:cs typeface="Cordia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C960D-B20E-E111-381E-8684E128B8EB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7557F9AB-3D8C-8A00-BD87-42F66A9E07F6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964159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Shared Features &amp; Functionality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2C6F6-3444-4147-ABC9-6ACD330BF868}"/>
              </a:ext>
            </a:extLst>
          </p:cNvPr>
          <p:cNvSpPr/>
          <p:nvPr/>
        </p:nvSpPr>
        <p:spPr>
          <a:xfrm>
            <a:off x="19164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TurtleFollower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00D88-EBBC-4502-9AEC-272FFF2D2344}"/>
              </a:ext>
            </a:extLst>
          </p:cNvPr>
          <p:cNvSpPr/>
          <p:nvPr/>
        </p:nvSpPr>
        <p:spPr>
          <a:xfrm>
            <a:off x="19164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1400F-6E77-4F25-B9CF-ED97B27A9FA2}"/>
              </a:ext>
            </a:extLst>
          </p:cNvPr>
          <p:cNvSpPr/>
          <p:nvPr/>
        </p:nvSpPr>
        <p:spPr>
          <a:xfrm>
            <a:off x="8126730" y="3940811"/>
            <a:ext cx="2400300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ViaPointFollower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805D7-19D8-41F7-B5E1-0BCE4F5D5551}"/>
              </a:ext>
            </a:extLst>
          </p:cNvPr>
          <p:cNvSpPr/>
          <p:nvPr/>
        </p:nvSpPr>
        <p:spPr>
          <a:xfrm>
            <a:off x="8126730" y="4461511"/>
            <a:ext cx="2400300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D61A5-4DA0-4ADB-80BE-99CD3D43F89B}"/>
              </a:ext>
            </a:extLst>
          </p:cNvPr>
          <p:cNvSpPr txBox="1"/>
          <p:nvPr/>
        </p:nvSpPr>
        <p:spPr>
          <a:xfrm>
            <a:off x="2109114" y="4458922"/>
            <a:ext cx="201493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>
                <a:cs typeface="Cordia New"/>
              </a:rPr>
              <a:t>The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turtle's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pose</a:t>
            </a:r>
            <a:endParaRPr lang="en-US" sz="2000">
              <a:cs typeface="Cordia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CAF1A-C3E2-4334-8B5F-D3EA827066E4}"/>
              </a:ext>
            </a:extLst>
          </p:cNvPr>
          <p:cNvSpPr txBox="1"/>
          <p:nvPr/>
        </p:nvSpPr>
        <p:spPr>
          <a:xfrm>
            <a:off x="8260639" y="4479805"/>
            <a:ext cx="201493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>
                <a:cs typeface="Cordia New"/>
              </a:rPr>
              <a:t>The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is</a:t>
            </a:r>
            <a:r>
              <a:rPr lang="th-TH" sz="2000">
                <a:cs typeface="Cordia New"/>
              </a:rPr>
              <a:t> a </a:t>
            </a:r>
            <a:r>
              <a:rPr lang="th-TH" sz="2000" err="1">
                <a:cs typeface="Cordia New"/>
              </a:rPr>
              <a:t>position</a:t>
            </a:r>
            <a:r>
              <a:rPr lang="th-TH" sz="2000">
                <a:cs typeface="Cordia New"/>
              </a:rPr>
              <a:t>.</a:t>
            </a:r>
            <a:endParaRPr lang="th-TH" sz="2000">
              <a:cs typeface="Cordia New" panose="020B03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2EB7D-33B5-ED8E-01B2-153EB587FEB3}"/>
              </a:ext>
            </a:extLst>
          </p:cNvPr>
          <p:cNvSpPr txBox="1"/>
          <p:nvPr/>
        </p:nvSpPr>
        <p:spPr>
          <a:xfrm>
            <a:off x="3458769" y="2330303"/>
            <a:ext cx="54705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Knowing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location</a:t>
            </a:r>
            <a:r>
              <a:rPr lang="th-TH" sz="2000">
                <a:cs typeface="Cordia New"/>
              </a:rPr>
              <a:t> of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associated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Sending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input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en-US" sz="2000" err="1"/>
              <a:t>turtlesim</a:t>
            </a:r>
            <a:r>
              <a:rPr lang="en-US" sz="2000"/>
              <a:t> </a:t>
            </a:r>
            <a:endParaRPr lang="th-TH" sz="2000">
              <a:cs typeface="Cordi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Using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same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law</a:t>
            </a:r>
            <a:endParaRPr lang="en-US" sz="2000" err="1">
              <a:cs typeface="Cordia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79BBF-DD17-74C7-9754-934D1BDB33DC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DF8E7B2-D16A-588A-5400-5831B12DC28F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603897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7;p15">
            <a:extLst>
              <a:ext uri="{FF2B5EF4-FFF2-40B4-BE49-F238E27FC236}">
                <a16:creationId xmlns:a16="http://schemas.microsoft.com/office/drawing/2014/main" id="{C2DD3AE9-0037-4E2D-A872-5C463A6E6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B7326-9D32-443B-9754-AA2BCF1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4A7E6-EDF2-499B-AD6B-5538DB2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Object-Oriented 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A05BB6-8BBF-424B-99A7-964BB4AE9648}"/>
              </a:ext>
            </a:extLst>
          </p:cNvPr>
          <p:cNvSpPr/>
          <p:nvPr/>
        </p:nvSpPr>
        <p:spPr>
          <a:xfrm>
            <a:off x="3669030" y="1846862"/>
            <a:ext cx="5172075" cy="520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PositionController</a:t>
            </a:r>
            <a:endParaRPr lang="en-US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DF839-83F8-451B-9E44-FAC3903B6678}"/>
              </a:ext>
            </a:extLst>
          </p:cNvPr>
          <p:cNvSpPr/>
          <p:nvPr/>
        </p:nvSpPr>
        <p:spPr>
          <a:xfrm>
            <a:off x="3669030" y="2367562"/>
            <a:ext cx="5172075" cy="1318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2C6F6-3444-4147-ABC9-6ACD330BF868}"/>
              </a:ext>
            </a:extLst>
          </p:cNvPr>
          <p:cNvSpPr/>
          <p:nvPr/>
        </p:nvSpPr>
        <p:spPr>
          <a:xfrm>
            <a:off x="1402080" y="4493261"/>
            <a:ext cx="3429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TurtleFollower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00D88-EBBC-4502-9AEC-272FFF2D2344}"/>
              </a:ext>
            </a:extLst>
          </p:cNvPr>
          <p:cNvSpPr/>
          <p:nvPr/>
        </p:nvSpPr>
        <p:spPr>
          <a:xfrm>
            <a:off x="1402080" y="4985386"/>
            <a:ext cx="3429000" cy="7658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1400F-6E77-4F25-B9CF-ED97B27A9FA2}"/>
              </a:ext>
            </a:extLst>
          </p:cNvPr>
          <p:cNvSpPr/>
          <p:nvPr/>
        </p:nvSpPr>
        <p:spPr>
          <a:xfrm>
            <a:off x="7612380" y="4493261"/>
            <a:ext cx="2771775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ViaPointFollower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805D7-19D8-41F7-B5E1-0BCE4F5D5551}"/>
              </a:ext>
            </a:extLst>
          </p:cNvPr>
          <p:cNvSpPr/>
          <p:nvPr/>
        </p:nvSpPr>
        <p:spPr>
          <a:xfrm>
            <a:off x="7612380" y="4985386"/>
            <a:ext cx="2771775" cy="718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B0DCC2-10B6-4D0F-B534-5378161E47B8}"/>
              </a:ext>
            </a:extLst>
          </p:cNvPr>
          <p:cNvCxnSpPr>
            <a:stCxn id="22" idx="0"/>
            <a:endCxn id="21" idx="1"/>
          </p:cNvCxnSpPr>
          <p:nvPr/>
        </p:nvCxnSpPr>
        <p:spPr>
          <a:xfrm flipV="1">
            <a:off x="3135630" y="3674392"/>
            <a:ext cx="1533525" cy="818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5562E-B56D-43CF-94CE-56FCC37362CC}"/>
              </a:ext>
            </a:extLst>
          </p:cNvPr>
          <p:cNvCxnSpPr>
            <a:cxnSpLocks/>
            <a:stCxn id="24" idx="0"/>
            <a:endCxn id="21" idx="3"/>
          </p:cNvCxnSpPr>
          <p:nvPr/>
        </p:nvCxnSpPr>
        <p:spPr>
          <a:xfrm flipH="1" flipV="1">
            <a:off x="7469505" y="3645817"/>
            <a:ext cx="1528763" cy="847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7129A7-101F-B439-7449-81B1E03D9AD6}"/>
              </a:ext>
            </a:extLst>
          </p:cNvPr>
          <p:cNvSpPr txBox="1"/>
          <p:nvPr/>
        </p:nvSpPr>
        <p:spPr>
          <a:xfrm>
            <a:off x="3668319" y="2473178"/>
            <a:ext cx="54705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subscribe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a </a:t>
            </a:r>
            <a:r>
              <a:rPr lang="th-TH" sz="2000" err="1">
                <a:cs typeface="Cordia New"/>
              </a:rPr>
              <a:t>turtle's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publish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Twist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message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command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velocity</a:t>
            </a:r>
            <a:endParaRPr lang="th-TH" sz="2000">
              <a:cs typeface="Cordi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have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its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internal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state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machine</a:t>
            </a:r>
            <a:endParaRPr lang="th-TH" sz="2000">
              <a:cs typeface="Cordia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E30FC-F3B7-2F97-FFC2-1ABFBF4B19F7}"/>
              </a:ext>
            </a:extLst>
          </p:cNvPr>
          <p:cNvSpPr txBox="1"/>
          <p:nvPr/>
        </p:nvSpPr>
        <p:spPr>
          <a:xfrm>
            <a:off x="1468043" y="5149702"/>
            <a:ext cx="362267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subscribe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a </a:t>
            </a:r>
            <a:r>
              <a:rPr lang="th-TH" sz="2000" err="1">
                <a:cs typeface="Cordia New"/>
              </a:rPr>
              <a:t>turtle's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pose</a:t>
            </a:r>
            <a:r>
              <a:rPr lang="th-TH" sz="2000">
                <a:cs typeface="Cordia New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93816-65A2-B910-1E2A-0CA399DD0461}"/>
              </a:ext>
            </a:extLst>
          </p:cNvPr>
          <p:cNvSpPr txBox="1"/>
          <p:nvPr/>
        </p:nvSpPr>
        <p:spPr>
          <a:xfrm>
            <a:off x="7611668" y="5149702"/>
            <a:ext cx="362267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err="1">
                <a:cs typeface="Cordia New"/>
              </a:rPr>
              <a:t>subscribe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a </a:t>
            </a:r>
            <a:r>
              <a:rPr lang="th-TH" sz="2000" err="1">
                <a:cs typeface="Cordia New"/>
              </a:rPr>
              <a:t>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26BE1-6FF9-C245-BA5E-7EC07754F580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087AD9D-F060-DDE7-5AB0-480574526AB4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376717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2: Leader &amp; Follower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4278E2-2E16-4F61-8B72-97F485005154}"/>
              </a:ext>
            </a:extLst>
          </p:cNvPr>
          <p:cNvSpPr/>
          <p:nvPr/>
        </p:nvSpPr>
        <p:spPr>
          <a:xfrm>
            <a:off x="727074" y="2130281"/>
            <a:ext cx="1930917" cy="38929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9FF97-BF11-44B4-BDE6-92D4BF15AF5E}"/>
              </a:ext>
            </a:extLst>
          </p:cNvPr>
          <p:cNvSpPr/>
          <p:nvPr/>
        </p:nvSpPr>
        <p:spPr>
          <a:xfrm>
            <a:off x="1327355" y="4597418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/turtle1/pose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DB95C-768C-4D71-BE3D-AFE8270544C7}"/>
              </a:ext>
            </a:extLst>
          </p:cNvPr>
          <p:cNvSpPr/>
          <p:nvPr/>
        </p:nvSpPr>
        <p:spPr>
          <a:xfrm>
            <a:off x="970242" y="5260674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F0440-B1AD-4B9D-B40A-3E06857BD16A}"/>
              </a:ext>
            </a:extLst>
          </p:cNvPr>
          <p:cNvSpPr/>
          <p:nvPr/>
        </p:nvSpPr>
        <p:spPr>
          <a:xfrm>
            <a:off x="3239222" y="4111481"/>
            <a:ext cx="3075853" cy="18926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CE323-8642-4790-90BD-E180208B0C1D}"/>
              </a:ext>
            </a:extLst>
          </p:cNvPr>
          <p:cNvSpPr/>
          <p:nvPr/>
        </p:nvSpPr>
        <p:spPr>
          <a:xfrm>
            <a:off x="3258117" y="5260673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6213E-C65D-401C-AE02-925AB8561CDB}"/>
              </a:ext>
            </a:extLst>
          </p:cNvPr>
          <p:cNvCxnSpPr>
            <a:cxnSpLocks/>
          </p:cNvCxnSpPr>
          <p:nvPr/>
        </p:nvCxnSpPr>
        <p:spPr>
          <a:xfrm flipH="1">
            <a:off x="2638941" y="5527550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37CAF-BF1D-4A49-8C13-CD90C107841A}"/>
              </a:ext>
            </a:extLst>
          </p:cNvPr>
          <p:cNvSpPr txBox="1"/>
          <p:nvPr/>
        </p:nvSpPr>
        <p:spPr>
          <a:xfrm>
            <a:off x="1158401" y="2111989"/>
            <a:ext cx="133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turtlesim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678-5648-4EC8-A526-51090DE4D68A}"/>
              </a:ext>
            </a:extLst>
          </p:cNvPr>
          <p:cNvSpPr txBox="1"/>
          <p:nvPr/>
        </p:nvSpPr>
        <p:spPr>
          <a:xfrm>
            <a:off x="3822539" y="4129804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cs typeface="Calibri"/>
              </a:rPr>
              <a:t>via_point_follower</a:t>
            </a:r>
            <a:endParaRPr lang="en-US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404147-8DD8-4C5D-92EE-CC4C6F0587A7}"/>
              </a:ext>
            </a:extLst>
          </p:cNvPr>
          <p:cNvSpPr/>
          <p:nvPr/>
        </p:nvSpPr>
        <p:spPr>
          <a:xfrm>
            <a:off x="3241237" y="4597418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5C0B7-BE4B-4420-BA42-E38C89076A0B}"/>
              </a:ext>
            </a:extLst>
          </p:cNvPr>
          <p:cNvCxnSpPr>
            <a:cxnSpLocks/>
          </p:cNvCxnSpPr>
          <p:nvPr/>
        </p:nvCxnSpPr>
        <p:spPr>
          <a:xfrm>
            <a:off x="2643781" y="4864294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47771F-1F2D-DA30-EB79-961505E853DB}"/>
              </a:ext>
            </a:extLst>
          </p:cNvPr>
          <p:cNvSpPr/>
          <p:nvPr/>
        </p:nvSpPr>
        <p:spPr>
          <a:xfrm>
            <a:off x="5174812" y="4711718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/turtle1/goal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8F991B-DAFD-26CC-F452-4C93CF1FBB72}"/>
              </a:ext>
            </a:extLst>
          </p:cNvPr>
          <p:cNvSpPr/>
          <p:nvPr/>
        </p:nvSpPr>
        <p:spPr>
          <a:xfrm>
            <a:off x="1317830" y="2530493"/>
            <a:ext cx="1321111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/turtle2/pose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F63A22F-8B42-DBCF-8E3E-23E011810BEE}"/>
              </a:ext>
            </a:extLst>
          </p:cNvPr>
          <p:cNvSpPr/>
          <p:nvPr/>
        </p:nvSpPr>
        <p:spPr>
          <a:xfrm>
            <a:off x="960717" y="3193748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/turtle2/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AEE75C-9AF2-8657-11DC-8CC47F547A6B}"/>
              </a:ext>
            </a:extLst>
          </p:cNvPr>
          <p:cNvSpPr/>
          <p:nvPr/>
        </p:nvSpPr>
        <p:spPr>
          <a:xfrm>
            <a:off x="3229696" y="2044556"/>
            <a:ext cx="3075853" cy="18926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EAB0018-0E11-A1B7-E351-EFA60F57E053}"/>
              </a:ext>
            </a:extLst>
          </p:cNvPr>
          <p:cNvSpPr/>
          <p:nvPr/>
        </p:nvSpPr>
        <p:spPr>
          <a:xfrm>
            <a:off x="3248592" y="3193748"/>
            <a:ext cx="1642294" cy="5337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/turtle2/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315B14-9856-6386-9954-9E6FF755371C}"/>
              </a:ext>
            </a:extLst>
          </p:cNvPr>
          <p:cNvCxnSpPr>
            <a:cxnSpLocks/>
          </p:cNvCxnSpPr>
          <p:nvPr/>
        </p:nvCxnSpPr>
        <p:spPr>
          <a:xfrm flipH="1">
            <a:off x="2629415" y="3460625"/>
            <a:ext cx="6191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E9EF17-BD8A-02DC-34B6-6291EF65E8AF}"/>
              </a:ext>
            </a:extLst>
          </p:cNvPr>
          <p:cNvSpPr txBox="1"/>
          <p:nvPr/>
        </p:nvSpPr>
        <p:spPr>
          <a:xfrm>
            <a:off x="3813013" y="2062878"/>
            <a:ext cx="23978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cs typeface="Calibri"/>
              </a:rPr>
              <a:t>turtle_follower</a:t>
            </a:r>
            <a:endParaRPr lang="en-US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67DE4D-00FC-930A-295B-05F9D9FD1C02}"/>
              </a:ext>
            </a:extLst>
          </p:cNvPr>
          <p:cNvSpPr/>
          <p:nvPr/>
        </p:nvSpPr>
        <p:spPr>
          <a:xfrm>
            <a:off x="3231712" y="2530493"/>
            <a:ext cx="1668699" cy="5337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/turtle2/</a:t>
            </a:r>
            <a:r>
              <a:rPr lang="en-US" sz="1200" b="1" err="1">
                <a:solidFill>
                  <a:schemeClr val="bg1"/>
                </a:solidFill>
              </a:rPr>
              <a:t>cmd_velocity</a:t>
            </a:r>
            <a:endParaRPr lang="en-US" sz="1200" b="1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6538D4-C8CA-9F7A-1A6D-24DEB2024515}"/>
              </a:ext>
            </a:extLst>
          </p:cNvPr>
          <p:cNvCxnSpPr>
            <a:cxnSpLocks/>
          </p:cNvCxnSpPr>
          <p:nvPr/>
        </p:nvCxnSpPr>
        <p:spPr>
          <a:xfrm>
            <a:off x="2634256" y="2797368"/>
            <a:ext cx="5974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BCE44B-E73E-9FDE-3B80-7E3D813ECB4C}"/>
              </a:ext>
            </a:extLst>
          </p:cNvPr>
          <p:cNvSpPr/>
          <p:nvPr/>
        </p:nvSpPr>
        <p:spPr>
          <a:xfrm>
            <a:off x="5165287" y="2530493"/>
            <a:ext cx="1144824" cy="5432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/turtle2/goal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74A4C-AFF9-B5BF-938C-3FED3916FC69}"/>
              </a:ext>
            </a:extLst>
          </p:cNvPr>
          <p:cNvCxnSpPr>
            <a:cxnSpLocks/>
          </p:cNvCxnSpPr>
          <p:nvPr/>
        </p:nvCxnSpPr>
        <p:spPr>
          <a:xfrm flipV="1">
            <a:off x="2653306" y="3073594"/>
            <a:ext cx="3035856" cy="1523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89284B-9545-A3CE-C4DF-0964FDB41203}"/>
              </a:ext>
            </a:extLst>
          </p:cNvPr>
          <p:cNvSpPr txBox="1"/>
          <p:nvPr/>
        </p:nvSpPr>
        <p:spPr>
          <a:xfrm>
            <a:off x="6506769" y="3320903"/>
            <a:ext cx="547052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 err="1">
                <a:cs typeface="Cordia New"/>
              </a:rPr>
              <a:t>Create</a:t>
            </a:r>
            <a:r>
              <a:rPr lang="th-TH" sz="2000">
                <a:cs typeface="Cordia New"/>
              </a:rPr>
              <a:t> 2 ROS </a:t>
            </a:r>
            <a:r>
              <a:rPr lang="th-TH" sz="2000" err="1">
                <a:cs typeface="Cordia New"/>
              </a:rPr>
              <a:t>nodes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that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allows</a:t>
            </a:r>
            <a:r>
              <a:rPr lang="th-TH" sz="2000">
                <a:cs typeface="Cordia New"/>
              </a:rPr>
              <a:t> a "</a:t>
            </a:r>
            <a:r>
              <a:rPr lang="th-TH" sz="2000" err="1">
                <a:cs typeface="Cordia New"/>
              </a:rPr>
              <a:t>follower</a:t>
            </a:r>
            <a:r>
              <a:rPr lang="th-TH" sz="2000">
                <a:cs typeface="Cordia New"/>
              </a:rPr>
              <a:t>" 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to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follow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another</a:t>
            </a:r>
            <a:r>
              <a:rPr lang="th-TH" sz="2000">
                <a:cs typeface="Cordia New"/>
              </a:rPr>
              <a:t> "</a:t>
            </a:r>
            <a:r>
              <a:rPr lang="th-TH" sz="2000" err="1">
                <a:cs typeface="Cordia New"/>
              </a:rPr>
              <a:t>leader</a:t>
            </a:r>
            <a:r>
              <a:rPr lang="th-TH" sz="2000">
                <a:cs typeface="Cordia New"/>
              </a:rPr>
              <a:t>" 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while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"</a:t>
            </a:r>
            <a:r>
              <a:rPr lang="th-TH" sz="2000" err="1">
                <a:cs typeface="Cordia New"/>
              </a:rPr>
              <a:t>leader</a:t>
            </a:r>
            <a:r>
              <a:rPr lang="th-TH" sz="2000">
                <a:cs typeface="Cordia New"/>
              </a:rPr>
              <a:t>" 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follows</a:t>
            </a:r>
            <a:r>
              <a:rPr lang="th-TH" sz="2000">
                <a:cs typeface="Cordia New"/>
              </a:rPr>
              <a:t> a </a:t>
            </a:r>
            <a:r>
              <a:rPr lang="th-TH" sz="2000" err="1">
                <a:cs typeface="Cordia New"/>
              </a:rPr>
              <a:t>given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goal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  <a:p>
            <a:r>
              <a:rPr lang="th-TH" sz="2000" err="1">
                <a:cs typeface="Cordia New"/>
              </a:rPr>
              <a:t>These</a:t>
            </a:r>
            <a:r>
              <a:rPr lang="th-TH" sz="2000">
                <a:cs typeface="Cordia New"/>
              </a:rPr>
              <a:t> 2 </a:t>
            </a:r>
            <a:r>
              <a:rPr lang="th-TH" sz="2000" err="1">
                <a:cs typeface="Cordia New"/>
              </a:rPr>
              <a:t>nodes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must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share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the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same</a:t>
            </a:r>
            <a:r>
              <a:rPr lang="th-TH" sz="2000">
                <a:cs typeface="Cordia New"/>
              </a:rPr>
              <a:t> "</a:t>
            </a:r>
            <a:r>
              <a:rPr lang="th-TH" sz="2000" err="1">
                <a:cs typeface="Cordia New"/>
              </a:rPr>
              <a:t>parent</a:t>
            </a:r>
            <a:r>
              <a:rPr lang="th-TH" sz="2000">
                <a:cs typeface="Cordia New"/>
              </a:rPr>
              <a:t>" </a:t>
            </a:r>
            <a:r>
              <a:rPr lang="th-TH" sz="2000" err="1">
                <a:cs typeface="Cordia New"/>
              </a:rPr>
              <a:t>class</a:t>
            </a:r>
            <a:r>
              <a:rPr lang="th-TH" sz="2000">
                <a:cs typeface="Cordia New"/>
              </a:rPr>
              <a:t>.</a:t>
            </a:r>
          </a:p>
          <a:p>
            <a:endParaRPr lang="th-TH" sz="2000">
              <a:cs typeface="Cordia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4AF4D-B90D-344C-797F-A791CC8D688A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75DAEF9-D034-8907-A464-8701EA9B2E80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960038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CF9A-EA33-4D42-9362-41DFD9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Exercise 2: Leader &amp; Follower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EEDE-955B-463B-9775-01647BD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A507-EE2F-4DA2-8FD6-EA9443559B23}" type="slidenum">
              <a:rPr lang="en-US" smtClean="0"/>
              <a:t>99</a:t>
            </a:fld>
            <a:endParaRPr lang="en-US"/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253E6C24-7A66-9C0A-9D87-359E56A8BD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974"/>
          <a:stretch/>
        </p:blipFill>
        <p:spPr>
          <a:xfrm>
            <a:off x="11151038" y="40772"/>
            <a:ext cx="165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89284B-9545-A3CE-C4DF-0964FDB41203}"/>
              </a:ext>
            </a:extLst>
          </p:cNvPr>
          <p:cNvSpPr txBox="1"/>
          <p:nvPr/>
        </p:nvSpPr>
        <p:spPr>
          <a:xfrm>
            <a:off x="1496619" y="2539853"/>
            <a:ext cx="100996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000">
                <a:cs typeface="Cordia New"/>
              </a:rPr>
              <a:t>Terminal 1</a:t>
            </a:r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node</a:t>
            </a:r>
            <a:endParaRPr lang="th-TH" sz="2000">
              <a:cs typeface="Cordia New"/>
            </a:endParaRPr>
          </a:p>
          <a:p>
            <a:r>
              <a:rPr lang="th-TH" sz="2000">
                <a:ea typeface="+mn-lt"/>
                <a:cs typeface="+mn-lt"/>
              </a:rPr>
              <a:t>Terminal 2</a:t>
            </a:r>
            <a:endParaRPr lang="th-TH"/>
          </a:p>
          <a:p>
            <a:r>
              <a:rPr lang="th-TH" sz="2000">
                <a:ea typeface="+mn-lt"/>
                <a:cs typeface="+mn-lt"/>
              </a:rPr>
              <a:t>&gt;&gt; ros2 </a:t>
            </a:r>
            <a:r>
              <a:rPr lang="th-TH" sz="2000" err="1">
                <a:ea typeface="+mn-lt"/>
                <a:cs typeface="+mn-lt"/>
              </a:rPr>
              <a:t>service</a:t>
            </a:r>
            <a:r>
              <a:rPr lang="th-TH" sz="2000">
                <a:ea typeface="+mn-lt"/>
                <a:cs typeface="+mn-lt"/>
              </a:rPr>
              <a:t> </a:t>
            </a:r>
            <a:r>
              <a:rPr lang="th-TH" sz="2000" err="1">
                <a:ea typeface="+mn-lt"/>
                <a:cs typeface="+mn-lt"/>
              </a:rPr>
              <a:t>call</a:t>
            </a:r>
            <a:r>
              <a:rPr lang="th-TH" sz="2000">
                <a:ea typeface="+mn-lt"/>
                <a:cs typeface="+mn-lt"/>
              </a:rPr>
              <a:t> /</a:t>
            </a:r>
            <a:r>
              <a:rPr lang="th-TH" sz="2000" err="1">
                <a:ea typeface="+mn-lt"/>
                <a:cs typeface="+mn-lt"/>
              </a:rPr>
              <a:t>spawn</a:t>
            </a:r>
            <a:r>
              <a:rPr lang="th-TH" sz="2000">
                <a:ea typeface="+mn-lt"/>
                <a:cs typeface="+mn-lt"/>
              </a:rPr>
              <a:t> </a:t>
            </a:r>
            <a:r>
              <a:rPr lang="th-TH" sz="2000" err="1">
                <a:ea typeface="+mn-lt"/>
                <a:cs typeface="+mn-lt"/>
              </a:rPr>
              <a:t>turtlesim</a:t>
            </a:r>
            <a:r>
              <a:rPr lang="th-TH" sz="2000">
                <a:ea typeface="+mn-lt"/>
                <a:cs typeface="+mn-lt"/>
              </a:rPr>
              <a:t>/</a:t>
            </a:r>
            <a:r>
              <a:rPr lang="th-TH" sz="2000" err="1">
                <a:ea typeface="+mn-lt"/>
                <a:cs typeface="+mn-lt"/>
              </a:rPr>
              <a:t>srv</a:t>
            </a:r>
            <a:r>
              <a:rPr lang="th-TH" sz="2000">
                <a:ea typeface="+mn-lt"/>
                <a:cs typeface="+mn-lt"/>
              </a:rPr>
              <a:t>/</a:t>
            </a:r>
            <a:r>
              <a:rPr lang="th-TH" sz="2000" err="1">
                <a:ea typeface="+mn-lt"/>
                <a:cs typeface="+mn-lt"/>
              </a:rPr>
              <a:t>Spawn</a:t>
            </a:r>
            <a:r>
              <a:rPr lang="th-TH" sz="2000">
                <a:ea typeface="+mn-lt"/>
                <a:cs typeface="+mn-lt"/>
              </a:rPr>
              <a:t> "{x: 2.0, y: 2.0, </a:t>
            </a:r>
            <a:r>
              <a:rPr lang="th-TH" sz="2000" err="1">
                <a:ea typeface="+mn-lt"/>
                <a:cs typeface="+mn-lt"/>
              </a:rPr>
              <a:t>theta</a:t>
            </a:r>
            <a:r>
              <a:rPr lang="th-TH" sz="2000">
                <a:ea typeface="+mn-lt"/>
                <a:cs typeface="+mn-lt"/>
              </a:rPr>
              <a:t>: 0.0, </a:t>
            </a:r>
            <a:r>
              <a:rPr lang="th-TH" sz="2000" err="1">
                <a:ea typeface="+mn-lt"/>
                <a:cs typeface="+mn-lt"/>
              </a:rPr>
              <a:t>name</a:t>
            </a:r>
            <a:r>
              <a:rPr lang="th-TH" sz="2000">
                <a:ea typeface="+mn-lt"/>
                <a:cs typeface="+mn-lt"/>
              </a:rPr>
              <a:t>: 'turtle2'"}</a:t>
            </a:r>
            <a:endParaRPr lang="th-TH">
              <a:cs typeface="Cordia New"/>
            </a:endParaRPr>
          </a:p>
          <a:p>
            <a:r>
              <a:rPr lang="th-TH" sz="2000">
                <a:ea typeface="+mn-lt"/>
                <a:cs typeface="+mn-lt"/>
              </a:rPr>
              <a:t>Terminal 3</a:t>
            </a:r>
            <a:endParaRPr lang="th-TH"/>
          </a:p>
          <a:p>
            <a:r>
              <a:rPr lang="th-TH" sz="2000">
                <a:cs typeface="Cordia New"/>
              </a:rPr>
              <a:t>&gt;&gt; ros2 </a:t>
            </a:r>
            <a:r>
              <a:rPr lang="th-TH" sz="2000" err="1">
                <a:cs typeface="Cordia New"/>
              </a:rPr>
              <a:t>run</a:t>
            </a:r>
            <a:r>
              <a:rPr lang="th-TH" sz="2000">
                <a:cs typeface="Cordia New"/>
              </a:rPr>
              <a:t> </a:t>
            </a:r>
            <a:r>
              <a:rPr lang="th-TH" sz="2000" err="1">
                <a:cs typeface="Cordia New"/>
              </a:rPr>
              <a:t>turtlesim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control</a:t>
            </a:r>
            <a:r>
              <a:rPr lang="th-TH" sz="2000">
                <a:cs typeface="Cordia New"/>
              </a:rPr>
              <a:t> </a:t>
            </a:r>
            <a:r>
              <a:rPr lang="th-TH" sz="2000" err="1">
                <a:cs typeface="Cordia New"/>
              </a:rPr>
              <a:t>turtle</a:t>
            </a:r>
            <a:r>
              <a:rPr lang="th-TH" sz="2000">
                <a:cs typeface="Cordia New"/>
              </a:rPr>
              <a:t>_</a:t>
            </a:r>
            <a:r>
              <a:rPr lang="th-TH" sz="2000" err="1">
                <a:cs typeface="Cordia New"/>
              </a:rPr>
              <a:t>follower</a:t>
            </a:r>
            <a:r>
              <a:rPr lang="th-TH" sz="2000">
                <a:cs typeface="Cordia New"/>
              </a:rPr>
              <a:t>.</a:t>
            </a:r>
            <a:r>
              <a:rPr lang="th-TH" sz="2000" err="1">
                <a:cs typeface="Cordia New"/>
              </a:rPr>
              <a:t>py</a:t>
            </a:r>
            <a:r>
              <a:rPr lang="th-TH" sz="2000">
                <a:cs typeface="Cordia New"/>
              </a:rPr>
              <a:t> </a:t>
            </a:r>
            <a:endParaRPr lang="th-TH" sz="2000">
              <a:cs typeface="Cordia New" panose="020B0304020202020204" pitchFamily="34" charset="-34"/>
            </a:endParaRPr>
          </a:p>
          <a:p>
            <a:r>
              <a:rPr lang="th-TH" sz="2000">
                <a:ea typeface="+mn-lt"/>
                <a:cs typeface="+mn-lt"/>
              </a:rPr>
              <a:t>Terminal 4</a:t>
            </a:r>
            <a:endParaRPr lang="th-TH"/>
          </a:p>
          <a:p>
            <a:r>
              <a:rPr lang="th-TH" sz="2000">
                <a:ea typeface="+mn-lt"/>
                <a:cs typeface="+mn-lt"/>
              </a:rPr>
              <a:t>&gt;&gt; ros2 </a:t>
            </a:r>
            <a:r>
              <a:rPr lang="th-TH" sz="2000" err="1">
                <a:ea typeface="+mn-lt"/>
                <a:cs typeface="+mn-lt"/>
              </a:rPr>
              <a:t>run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turtlesim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control</a:t>
            </a:r>
            <a:r>
              <a:rPr lang="th-TH" sz="2000">
                <a:ea typeface="+mn-lt"/>
                <a:cs typeface="+mn-lt"/>
              </a:rPr>
              <a:t> </a:t>
            </a:r>
            <a:r>
              <a:rPr lang="th-TH" sz="2000" err="1">
                <a:ea typeface="+mn-lt"/>
                <a:cs typeface="+mn-lt"/>
              </a:rPr>
              <a:t>via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point</a:t>
            </a:r>
            <a:r>
              <a:rPr lang="th-TH" sz="2000">
                <a:ea typeface="+mn-lt"/>
                <a:cs typeface="+mn-lt"/>
              </a:rPr>
              <a:t>_</a:t>
            </a:r>
            <a:r>
              <a:rPr lang="th-TH" sz="2000" err="1">
                <a:ea typeface="+mn-lt"/>
                <a:cs typeface="+mn-lt"/>
              </a:rPr>
              <a:t>follower</a:t>
            </a:r>
            <a:r>
              <a:rPr lang="th-TH" sz="2000">
                <a:ea typeface="+mn-lt"/>
                <a:cs typeface="+mn-lt"/>
              </a:rPr>
              <a:t>.</a:t>
            </a:r>
            <a:r>
              <a:rPr lang="th-TH" sz="2000" err="1">
                <a:ea typeface="+mn-lt"/>
                <a:cs typeface="+mn-lt"/>
              </a:rPr>
              <a:t>py</a:t>
            </a:r>
            <a:r>
              <a:rPr lang="th-TH" sz="2000">
                <a:ea typeface="+mn-lt"/>
                <a:cs typeface="+mn-lt"/>
              </a:rPr>
              <a:t> --</a:t>
            </a:r>
            <a:r>
              <a:rPr lang="th-TH" sz="2000" err="1">
                <a:ea typeface="+mn-lt"/>
                <a:cs typeface="+mn-lt"/>
              </a:rPr>
              <a:t>ros</a:t>
            </a:r>
            <a:r>
              <a:rPr lang="th-TH" sz="2000">
                <a:ea typeface="+mn-lt"/>
                <a:cs typeface="+mn-lt"/>
              </a:rPr>
              <a:t>-</a:t>
            </a:r>
            <a:r>
              <a:rPr lang="th-TH" sz="2000" err="1">
                <a:ea typeface="+mn-lt"/>
                <a:cs typeface="+mn-lt"/>
              </a:rPr>
              <a:t>args</a:t>
            </a:r>
            <a:r>
              <a:rPr lang="th-TH" sz="2000">
                <a:ea typeface="+mn-lt"/>
                <a:cs typeface="+mn-lt"/>
              </a:rPr>
              <a:t> -r /turtle2/</a:t>
            </a:r>
            <a:r>
              <a:rPr lang="th-TH" sz="2000" err="1">
                <a:ea typeface="+mn-lt"/>
                <a:cs typeface="+mn-lt"/>
              </a:rPr>
              <a:t>goal</a:t>
            </a:r>
            <a:r>
              <a:rPr lang="th-TH" sz="2000">
                <a:ea typeface="+mn-lt"/>
                <a:cs typeface="+mn-lt"/>
              </a:rPr>
              <a:t>:=/turtle1/</a:t>
            </a:r>
            <a:r>
              <a:rPr lang="th-TH" sz="2000" err="1">
                <a:ea typeface="+mn-lt"/>
                <a:cs typeface="+mn-lt"/>
              </a:rPr>
              <a:t>pose</a:t>
            </a:r>
            <a:r>
              <a:rPr lang="th-TH" sz="2000">
                <a:ea typeface="+mn-lt"/>
                <a:cs typeface="+mn-lt"/>
              </a:rPr>
              <a:t> </a:t>
            </a:r>
          </a:p>
          <a:p>
            <a:endParaRPr lang="th-TH" sz="2000">
              <a:cs typeface="Cordia New"/>
            </a:endParaRPr>
          </a:p>
          <a:p>
            <a:endParaRPr lang="th-TH">
              <a:cs typeface="Cordia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6124D-5619-09B7-3280-2DFE145CBCA3}"/>
              </a:ext>
            </a:extLst>
          </p:cNvPr>
          <p:cNvSpPr txBox="1"/>
          <p:nvPr/>
        </p:nvSpPr>
        <p:spPr>
          <a:xfrm>
            <a:off x="98612" y="6462993"/>
            <a:ext cx="39842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Object-Oriented Programming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F88B325-D9D6-4313-D280-E05E43B0FCAD}"/>
              </a:ext>
            </a:extLst>
          </p:cNvPr>
          <p:cNvSpPr txBox="1"/>
          <p:nvPr/>
        </p:nvSpPr>
        <p:spPr>
          <a:xfrm>
            <a:off x="9335911" y="10974"/>
            <a:ext cx="217731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ROS2 Training with Pi </a:t>
            </a:r>
          </a:p>
        </p:txBody>
      </p:sp>
    </p:spTree>
    <p:extLst>
      <p:ext uri="{BB962C8B-B14F-4D97-AF65-F5344CB8AC3E}">
        <p14:creationId xmlns:p14="http://schemas.microsoft.com/office/powerpoint/2010/main" val="18600947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</TotalTime>
  <Words>8292</Words>
  <Application>Microsoft Office PowerPoint</Application>
  <PresentationFormat>Widescreen</PresentationFormat>
  <Paragraphs>1664</Paragraphs>
  <Slides>142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4" baseType="lpstr">
      <vt:lpstr>Amasis MT Pro Medium</vt:lpstr>
      <vt:lpstr>Angsana New</vt:lpstr>
      <vt:lpstr>Arial</vt:lpstr>
      <vt:lpstr>Calibri</vt:lpstr>
      <vt:lpstr>Calibri Light</vt:lpstr>
      <vt:lpstr>Calibri,Sans-Serif</vt:lpstr>
      <vt:lpstr>Cambria Math</vt:lpstr>
      <vt:lpstr>Cordia New</vt:lpstr>
      <vt:lpstr>Courier New</vt:lpstr>
      <vt:lpstr>SFMono-Regular</vt:lpstr>
      <vt:lpstr>ui-monospace</vt:lpstr>
      <vt:lpstr>Retrospect</vt:lpstr>
      <vt:lpstr>PowerPoint Presentation</vt:lpstr>
      <vt:lpstr>Agenda</vt:lpstr>
      <vt:lpstr>Brief History of ROS</vt:lpstr>
      <vt:lpstr>Before becoming ROS (Stanford University)</vt:lpstr>
      <vt:lpstr>The birth of ROS at Willow Garage  (Menlo Park California)</vt:lpstr>
      <vt:lpstr>Products from Willow Garage</vt:lpstr>
      <vt:lpstr>PowerPoint Presentation</vt:lpstr>
      <vt:lpstr>PowerPoint Presentation</vt:lpstr>
      <vt:lpstr>Getting to know ROS</vt:lpstr>
      <vt:lpstr>What is/ isn't ROS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ROS do ????</vt:lpstr>
      <vt:lpstr>Suported Programming Language for ROS</vt:lpstr>
      <vt:lpstr>Suported Programming Language for ROS</vt:lpstr>
      <vt:lpstr>Common type of information used in robotics</vt:lpstr>
      <vt:lpstr>Packages for/by the ROS Community</vt:lpstr>
      <vt:lpstr>ROS Distribution &amp; End-of-Life (EOL)</vt:lpstr>
      <vt:lpstr>Physical System vs Simulation</vt:lpstr>
      <vt:lpstr>PowerPoint Presentation</vt:lpstr>
      <vt:lpstr>Physical System vs Simulation</vt:lpstr>
      <vt:lpstr>Physical System vs Simulation</vt:lpstr>
      <vt:lpstr>Physical System vs Simulation</vt:lpstr>
      <vt:lpstr>Physical System vs Simulation</vt:lpstr>
      <vt:lpstr>Physical System vs Simulation</vt:lpstr>
      <vt:lpstr>Physical System vs Simulation</vt:lpstr>
      <vt:lpstr>System Requirement for ROS</vt:lpstr>
      <vt:lpstr>Introduction to ROS2</vt:lpstr>
      <vt:lpstr>Issues from using ROS (1)</vt:lpstr>
      <vt:lpstr>ROS 2</vt:lpstr>
      <vt:lpstr>ROS2 Distro</vt:lpstr>
      <vt:lpstr>Let's use ROS2 !!!</vt:lpstr>
      <vt:lpstr>Navigating Linux Terminal</vt:lpstr>
      <vt:lpstr>Linux: File System &amp; Path</vt:lpstr>
      <vt:lpstr>Common questions one should ask themselves</vt:lpstr>
      <vt:lpstr>Ubuntu : Terminal &amp; Command</vt:lpstr>
      <vt:lpstr>Ubuntu : Common Command </vt:lpstr>
      <vt:lpstr>Bash Programming</vt:lpstr>
      <vt:lpstr>.bashrc</vt:lpstr>
      <vt:lpstr>Using ROS2 in terminal</vt:lpstr>
      <vt:lpstr>The concept of Nodes and Topics</vt:lpstr>
      <vt:lpstr>The concept of Nodes and Topics</vt:lpstr>
      <vt:lpstr>The concept of Nodes and Topics</vt:lpstr>
      <vt:lpstr>The concept of Nodes and Topics</vt:lpstr>
      <vt:lpstr>The concept of Nodes and Topics</vt:lpstr>
      <vt:lpstr>The concept of Nodes and Topics </vt:lpstr>
      <vt:lpstr>The concept of message</vt:lpstr>
      <vt:lpstr>Publising messages from the terminal</vt:lpstr>
      <vt:lpstr>The concept of service</vt:lpstr>
      <vt:lpstr>The concept of ROS2 Parameter</vt:lpstr>
      <vt:lpstr>The concept of action</vt:lpstr>
      <vt:lpstr>Using existing system with ROS2 </vt:lpstr>
      <vt:lpstr>Before create a ROS2 node</vt:lpstr>
      <vt:lpstr>ROS2 Package Customization</vt:lpstr>
      <vt:lpstr>The concept of Package</vt:lpstr>
      <vt:lpstr>The concept of Package</vt:lpstr>
      <vt:lpstr>Source folder (src)</vt:lpstr>
      <vt:lpstr>The concept of Workspace</vt:lpstr>
      <vt:lpstr>Build System</vt:lpstr>
      <vt:lpstr>Build System</vt:lpstr>
      <vt:lpstr>Build System</vt:lpstr>
      <vt:lpstr>Creating a new workspace</vt:lpstr>
      <vt:lpstr>Package Layout</vt:lpstr>
      <vt:lpstr>Creating a ROS Package</vt:lpstr>
      <vt:lpstr>Creating my_first_pkg</vt:lpstr>
      <vt:lpstr>Creating my_first_pkg</vt:lpstr>
      <vt:lpstr>Using ROS_pkg_cpp_py</vt:lpstr>
      <vt:lpstr>Package Layout</vt:lpstr>
      <vt:lpstr>Structure of CMakeLists.txt for building a  package</vt:lpstr>
      <vt:lpstr>Creating Package Manually  (C++ &amp; Python)</vt:lpstr>
      <vt:lpstr>ROS2 Node Programming with RCLPY</vt:lpstr>
      <vt:lpstr>Node class in ROS Client Library for Python (RCLPY)</vt:lpstr>
      <vt:lpstr>General procedure on "running" a node using RCLPY</vt:lpstr>
      <vt:lpstr>Inheriting a Node class from RCLPY</vt:lpstr>
      <vt:lpstr>Timer, Publisher, &amp; Subscription</vt:lpstr>
      <vt:lpstr>Attaching a timer to the node</vt:lpstr>
      <vt:lpstr>Attaching a timer to the node</vt:lpstr>
      <vt:lpstr>Attaching a publisher and publishing a message in a timer</vt:lpstr>
      <vt:lpstr>Exercise 0 : Driving in Circle</vt:lpstr>
      <vt:lpstr>Attaching a subscription and its callback</vt:lpstr>
      <vt:lpstr>Exercise 1: Position Control</vt:lpstr>
      <vt:lpstr>Exercise 1: Position Control</vt:lpstr>
      <vt:lpstr>Exercise 1: Position Control</vt:lpstr>
      <vt:lpstr>Go-to-goal Control Policy</vt:lpstr>
      <vt:lpstr>Finite State Machine</vt:lpstr>
      <vt:lpstr>Finite State Machine</vt:lpstr>
      <vt:lpstr>Finite State Machine</vt:lpstr>
      <vt:lpstr>Exercise 1: Position Control</vt:lpstr>
      <vt:lpstr>Creating multiple nodes that do similar tasks </vt:lpstr>
      <vt:lpstr>Object-Oriented Programming</vt:lpstr>
      <vt:lpstr>Shared Features &amp; Functionality</vt:lpstr>
      <vt:lpstr>Shared Features &amp; Functionality</vt:lpstr>
      <vt:lpstr>Shared Features &amp; Functionality</vt:lpstr>
      <vt:lpstr>Object-Oriented Programming</vt:lpstr>
      <vt:lpstr>Exercise 2: Leader &amp; Follower</vt:lpstr>
      <vt:lpstr>Exercise 2: Leader &amp; Follower</vt:lpstr>
      <vt:lpstr>Exercise 2: Leader &amp; Follower</vt:lpstr>
      <vt:lpstr>Remapping &amp; namespace</vt:lpstr>
      <vt:lpstr>Inconsistent topic names</vt:lpstr>
      <vt:lpstr>Remapping Topics</vt:lpstr>
      <vt:lpstr>Having the same type of nodes in ROS network</vt:lpstr>
      <vt:lpstr>Having the same type of nodes in ROS network</vt:lpstr>
      <vt:lpstr>Having the same type of nodes in ROS network</vt:lpstr>
      <vt:lpstr>Distinguishing topics using namespace</vt:lpstr>
      <vt:lpstr>Topic with Namespace</vt:lpstr>
      <vt:lpstr>Service Server &amp; Service Client</vt:lpstr>
      <vt:lpstr>Attaching a service server and its callback</vt:lpstr>
      <vt:lpstr>Exercise 3: Controller with services</vt:lpstr>
      <vt:lpstr>Exercise 3: Controller with services</vt:lpstr>
      <vt:lpstr>Custom Interface</vt:lpstr>
      <vt:lpstr>Custom Interface</vt:lpstr>
      <vt:lpstr>Custom Interface</vt:lpstr>
      <vt:lpstr>Package with custom interface</vt:lpstr>
      <vt:lpstr>CMakeLists.txt (custom interface)</vt:lpstr>
      <vt:lpstr>package.xml (custom interface)</vt:lpstr>
      <vt:lpstr>Custom Interface for our turtlesim</vt:lpstr>
      <vt:lpstr>custom service</vt:lpstr>
      <vt:lpstr>Exercise 3: Controller with services</vt:lpstr>
      <vt:lpstr>Synchronous vs Asynchronous Programming</vt:lpstr>
      <vt:lpstr>Future Object (RCLPY)</vt:lpstr>
      <vt:lpstr>Attaching a service client </vt:lpstr>
      <vt:lpstr>Exercise 4: Controller with services</vt:lpstr>
      <vt:lpstr>Exercise 4: Controller with services</vt:lpstr>
      <vt:lpstr>Exercise 4: Controller with services</vt:lpstr>
      <vt:lpstr>Time-driven vs. Event-driven</vt:lpstr>
      <vt:lpstr>Waiting for a task to complete</vt:lpstr>
      <vt:lpstr>Action, Callback Group, &amp; Multithread Execution</vt:lpstr>
      <vt:lpstr>Action &amp; Single Thread Execution</vt:lpstr>
      <vt:lpstr>Action &amp; Single Thread Execution </vt:lpstr>
      <vt:lpstr>Deadlock</vt:lpstr>
      <vt:lpstr>Multithread Execution </vt:lpstr>
      <vt:lpstr>Multithread Execution </vt:lpstr>
      <vt:lpstr>Multithread Execution </vt:lpstr>
      <vt:lpstr>Multithread Execution </vt:lpstr>
      <vt:lpstr>Multithread Execution </vt:lpstr>
      <vt:lpstr>Multithread Execution </vt:lpstr>
      <vt:lpstr>Callback Groups</vt:lpstr>
      <vt:lpstr>Exercise 5: Action Interface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Robotics :Mobile Robotics Week n : Topics</dc:title>
  <dc:creator>thanacha choopojcharoen</dc:creator>
  <cp:lastModifiedBy>THANACHA CHOOPOJCHAROEN</cp:lastModifiedBy>
  <cp:revision>218</cp:revision>
  <dcterms:created xsi:type="dcterms:W3CDTF">2022-04-16T11:54:13Z</dcterms:created>
  <dcterms:modified xsi:type="dcterms:W3CDTF">2024-05-12T19:23:07Z</dcterms:modified>
</cp:coreProperties>
</file>